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08" r:id="rId3"/>
    <p:sldId id="258" r:id="rId4"/>
    <p:sldId id="257" r:id="rId5"/>
    <p:sldId id="259" r:id="rId6"/>
    <p:sldId id="260" r:id="rId7"/>
    <p:sldId id="261" r:id="rId8"/>
    <p:sldId id="302" r:id="rId9"/>
    <p:sldId id="262" r:id="rId10"/>
    <p:sldId id="304" r:id="rId11"/>
    <p:sldId id="265" r:id="rId12"/>
    <p:sldId id="305" r:id="rId13"/>
    <p:sldId id="306" r:id="rId14"/>
    <p:sldId id="295" r:id="rId15"/>
    <p:sldId id="289" r:id="rId16"/>
    <p:sldId id="296" r:id="rId17"/>
    <p:sldId id="299" r:id="rId18"/>
    <p:sldId id="263" r:id="rId19"/>
    <p:sldId id="300" r:id="rId20"/>
    <p:sldId id="264" r:id="rId21"/>
    <p:sldId id="301" r:id="rId22"/>
    <p:sldId id="307" r:id="rId23"/>
    <p:sldId id="293" r:id="rId24"/>
    <p:sldId id="30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62830" autoAdjust="0"/>
  </p:normalViewPr>
  <p:slideViewPr>
    <p:cSldViewPr snapToGrid="0">
      <p:cViewPr varScale="1">
        <p:scale>
          <a:sx n="70" d="100"/>
          <a:sy n="70" d="100"/>
        </p:scale>
        <p:origin x="1629" y="33"/>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a:t>Did the course provide adequate information about surgical technology?</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Did the Course Provide Adequate Information About Surgical Technology?</c:v>
                </c:pt>
              </c:strCache>
            </c:strRef>
          </c:tx>
          <c:dPt>
            <c:idx val="0"/>
            <c:bubble3D val="0"/>
            <c:spPr>
              <a:solidFill>
                <a:schemeClr val="accent3">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28A6-4A39-B2F5-B5FDD314D785}"/>
              </c:ext>
            </c:extLst>
          </c:dPt>
          <c:dPt>
            <c:idx val="1"/>
            <c:bubble3D val="0"/>
            <c:spPr>
              <a:solidFill>
                <a:schemeClr val="accent3">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28A6-4A39-B2F5-B5FDD314D78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0-F825-40F6-8E95-18923B14EDA8}"/>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45A1C5-327A-403C-9B61-6994EFF2F67C}" type="doc">
      <dgm:prSet loTypeId="urn:microsoft.com/office/officeart/2005/8/layout/cycle8" loCatId="cycle" qsTypeId="urn:microsoft.com/office/officeart/2005/8/quickstyle/simple1" qsCatId="simple" csTypeId="urn:microsoft.com/office/officeart/2005/8/colors/colorful5" csCatId="colorful" phldr="1"/>
      <dgm:spPr/>
      <dgm:t>
        <a:bodyPr/>
        <a:lstStyle/>
        <a:p>
          <a:endParaRPr lang="en-US"/>
        </a:p>
      </dgm:t>
    </dgm:pt>
    <dgm:pt modelId="{AE27E2E4-8C52-4961-A927-64B9C2C78329}">
      <dgm:prSet custT="1"/>
      <dgm:spPr/>
      <dgm:t>
        <a:bodyPr/>
        <a:lstStyle/>
        <a:p>
          <a:r>
            <a:rPr lang="en-US" sz="1600" dirty="0"/>
            <a:t>Passion for Healthcare</a:t>
          </a:r>
        </a:p>
      </dgm:t>
    </dgm:pt>
    <dgm:pt modelId="{D42D4C2C-162A-4B96-944E-CA8EE4DCB3F2}" type="parTrans" cxnId="{6EA41E39-DF57-4990-B968-0391ED1C077E}">
      <dgm:prSet/>
      <dgm:spPr/>
      <dgm:t>
        <a:bodyPr/>
        <a:lstStyle/>
        <a:p>
          <a:endParaRPr lang="en-US"/>
        </a:p>
      </dgm:t>
    </dgm:pt>
    <dgm:pt modelId="{55430BE0-2669-4F58-ACD9-B0B9350F8D4F}" type="sibTrans" cxnId="{6EA41E39-DF57-4990-B968-0391ED1C077E}">
      <dgm:prSet/>
      <dgm:spPr/>
      <dgm:t>
        <a:bodyPr/>
        <a:lstStyle/>
        <a:p>
          <a:endParaRPr lang="en-US"/>
        </a:p>
      </dgm:t>
    </dgm:pt>
    <dgm:pt modelId="{7C135A8A-E04D-4DAF-A89C-1B9F913A0C63}">
      <dgm:prSet custT="1"/>
      <dgm:spPr/>
      <dgm:t>
        <a:bodyPr/>
        <a:lstStyle/>
        <a:p>
          <a:r>
            <a:rPr lang="en-US" sz="1800" dirty="0"/>
            <a:t>Interest in Surgery</a:t>
          </a:r>
        </a:p>
      </dgm:t>
    </dgm:pt>
    <dgm:pt modelId="{BF8FDE20-E80D-42B7-9A9D-15857F06B366}" type="parTrans" cxnId="{A1A4BE73-D7D0-454F-8BD0-62B99493DD34}">
      <dgm:prSet/>
      <dgm:spPr/>
      <dgm:t>
        <a:bodyPr/>
        <a:lstStyle/>
        <a:p>
          <a:endParaRPr lang="en-US"/>
        </a:p>
      </dgm:t>
    </dgm:pt>
    <dgm:pt modelId="{45F4A6E6-CD9F-42B0-B81D-A6667AB67D8A}" type="sibTrans" cxnId="{A1A4BE73-D7D0-454F-8BD0-62B99493DD34}">
      <dgm:prSet/>
      <dgm:spPr/>
      <dgm:t>
        <a:bodyPr/>
        <a:lstStyle/>
        <a:p>
          <a:endParaRPr lang="en-US"/>
        </a:p>
      </dgm:t>
    </dgm:pt>
    <dgm:pt modelId="{8806DB28-E85A-4A24-AF6A-71CBFF62DEBD}">
      <dgm:prSet custT="1"/>
      <dgm:spPr/>
      <dgm:t>
        <a:bodyPr/>
        <a:lstStyle/>
        <a:p>
          <a:r>
            <a:rPr lang="en-US" sz="1800" dirty="0"/>
            <a:t>Rapid Career Entry</a:t>
          </a:r>
        </a:p>
      </dgm:t>
    </dgm:pt>
    <dgm:pt modelId="{4A1F92F3-A38D-4D8C-9E11-5EBC35CFCEB4}" type="parTrans" cxnId="{6B34D477-6158-4D8B-80F0-2F545F982ADF}">
      <dgm:prSet/>
      <dgm:spPr/>
      <dgm:t>
        <a:bodyPr/>
        <a:lstStyle/>
        <a:p>
          <a:endParaRPr lang="en-US"/>
        </a:p>
      </dgm:t>
    </dgm:pt>
    <dgm:pt modelId="{037C6694-3236-4606-A2E1-5D389E497986}" type="sibTrans" cxnId="{6B34D477-6158-4D8B-80F0-2F545F982ADF}">
      <dgm:prSet/>
      <dgm:spPr/>
      <dgm:t>
        <a:bodyPr/>
        <a:lstStyle/>
        <a:p>
          <a:endParaRPr lang="en-US"/>
        </a:p>
      </dgm:t>
    </dgm:pt>
    <dgm:pt modelId="{64A1F6C6-6181-45EE-A84F-905E893273E2}">
      <dgm:prSet custT="1"/>
      <dgm:spPr/>
      <dgm:t>
        <a:bodyPr/>
        <a:lstStyle/>
        <a:p>
          <a:r>
            <a:rPr lang="en-US" sz="2000" dirty="0"/>
            <a:t>Strong Job Demand</a:t>
          </a:r>
        </a:p>
      </dgm:t>
    </dgm:pt>
    <dgm:pt modelId="{44FEBBAE-70E8-4873-A411-412EC9BF901D}" type="parTrans" cxnId="{54443A88-A3BE-42A5-9057-FC17C12F371B}">
      <dgm:prSet/>
      <dgm:spPr/>
      <dgm:t>
        <a:bodyPr/>
        <a:lstStyle/>
        <a:p>
          <a:endParaRPr lang="en-US"/>
        </a:p>
      </dgm:t>
    </dgm:pt>
    <dgm:pt modelId="{239AD0BD-5B05-45D1-AE05-EBBAA78F22BB}" type="sibTrans" cxnId="{54443A88-A3BE-42A5-9057-FC17C12F371B}">
      <dgm:prSet/>
      <dgm:spPr/>
      <dgm:t>
        <a:bodyPr/>
        <a:lstStyle/>
        <a:p>
          <a:endParaRPr lang="en-US"/>
        </a:p>
      </dgm:t>
    </dgm:pt>
    <dgm:pt modelId="{2C1EC99F-50CA-4288-A2C3-4B760D08E73A}">
      <dgm:prSet custT="1"/>
      <dgm:spPr/>
      <dgm:t>
        <a:bodyPr/>
        <a:lstStyle/>
        <a:p>
          <a:r>
            <a:rPr lang="en-US" sz="1800" dirty="0"/>
            <a:t>Hands-on Learning, Teamwork</a:t>
          </a:r>
        </a:p>
      </dgm:t>
    </dgm:pt>
    <dgm:pt modelId="{CBAA6E30-9CE3-4E86-94FB-11CD1563977A}" type="parTrans" cxnId="{8EF44135-5452-493A-A6E7-B919F5EE6D55}">
      <dgm:prSet/>
      <dgm:spPr/>
      <dgm:t>
        <a:bodyPr/>
        <a:lstStyle/>
        <a:p>
          <a:endParaRPr lang="en-US"/>
        </a:p>
      </dgm:t>
    </dgm:pt>
    <dgm:pt modelId="{341B6040-4F49-4DCD-8DFD-12A4F76A94EB}" type="sibTrans" cxnId="{8EF44135-5452-493A-A6E7-B919F5EE6D55}">
      <dgm:prSet/>
      <dgm:spPr/>
      <dgm:t>
        <a:bodyPr/>
        <a:lstStyle/>
        <a:p>
          <a:endParaRPr lang="en-US"/>
        </a:p>
      </dgm:t>
    </dgm:pt>
    <dgm:pt modelId="{779759BE-8FA1-41E3-8777-B07D2C5787E5}">
      <dgm:prSet/>
      <dgm:spPr/>
      <dgm:t>
        <a:bodyPr/>
        <a:lstStyle/>
        <a:p>
          <a:r>
            <a:rPr lang="en-US" dirty="0"/>
            <a:t>Opportunities for Growth</a:t>
          </a:r>
        </a:p>
      </dgm:t>
    </dgm:pt>
    <dgm:pt modelId="{B7A2168E-9D40-4FD8-93D6-037CFD24386F}" type="parTrans" cxnId="{45B0B61E-A5B7-4CCE-998C-ABF9DFF77E3C}">
      <dgm:prSet/>
      <dgm:spPr/>
      <dgm:t>
        <a:bodyPr/>
        <a:lstStyle/>
        <a:p>
          <a:endParaRPr lang="en-US"/>
        </a:p>
      </dgm:t>
    </dgm:pt>
    <dgm:pt modelId="{9718BF4A-32FF-4A8C-A473-2D9F6C7420A0}" type="sibTrans" cxnId="{45B0B61E-A5B7-4CCE-998C-ABF9DFF77E3C}">
      <dgm:prSet/>
      <dgm:spPr/>
      <dgm:t>
        <a:bodyPr/>
        <a:lstStyle/>
        <a:p>
          <a:endParaRPr lang="en-US"/>
        </a:p>
      </dgm:t>
    </dgm:pt>
    <dgm:pt modelId="{D2B9193A-1057-4D9F-8128-669EEAF9AF3C}">
      <dgm:prSet custT="1"/>
      <dgm:spPr/>
      <dgm:t>
        <a:bodyPr/>
        <a:lstStyle/>
        <a:p>
          <a:r>
            <a:rPr lang="en-US" sz="1600" dirty="0"/>
            <a:t>Hands-On, Rewarding Work</a:t>
          </a:r>
        </a:p>
      </dgm:t>
    </dgm:pt>
    <dgm:pt modelId="{CF71BB0B-7057-4941-91F7-D04C1D5373BC}" type="parTrans" cxnId="{21AD2280-C371-4C42-BFEF-0D46BF86DDA9}">
      <dgm:prSet/>
      <dgm:spPr/>
      <dgm:t>
        <a:bodyPr/>
        <a:lstStyle/>
        <a:p>
          <a:endParaRPr lang="en-US"/>
        </a:p>
      </dgm:t>
    </dgm:pt>
    <dgm:pt modelId="{21B47DFB-6603-429A-8BD0-4D74AA2E3628}" type="sibTrans" cxnId="{21AD2280-C371-4C42-BFEF-0D46BF86DDA9}">
      <dgm:prSet/>
      <dgm:spPr/>
      <dgm:t>
        <a:bodyPr/>
        <a:lstStyle/>
        <a:p>
          <a:endParaRPr lang="en-US"/>
        </a:p>
      </dgm:t>
    </dgm:pt>
    <dgm:pt modelId="{B6A6F6FE-B985-4621-B905-C5936AFF2612}" type="pres">
      <dgm:prSet presAssocID="{9745A1C5-327A-403C-9B61-6994EFF2F67C}" presName="compositeShape" presStyleCnt="0">
        <dgm:presLayoutVars>
          <dgm:chMax val="7"/>
          <dgm:dir/>
          <dgm:resizeHandles val="exact"/>
        </dgm:presLayoutVars>
      </dgm:prSet>
      <dgm:spPr/>
    </dgm:pt>
    <dgm:pt modelId="{D25D5D68-3A01-4388-AEAD-30CA0FD00003}" type="pres">
      <dgm:prSet presAssocID="{9745A1C5-327A-403C-9B61-6994EFF2F67C}" presName="wedge1" presStyleLbl="node1" presStyleIdx="0" presStyleCnt="7"/>
      <dgm:spPr/>
    </dgm:pt>
    <dgm:pt modelId="{4FAE30F6-7291-4E50-8BEB-D60AF565F8D5}" type="pres">
      <dgm:prSet presAssocID="{9745A1C5-327A-403C-9B61-6994EFF2F67C}" presName="dummy1a" presStyleCnt="0"/>
      <dgm:spPr/>
    </dgm:pt>
    <dgm:pt modelId="{1C8DCC04-872C-4C6A-8D83-CF9062E6ECCF}" type="pres">
      <dgm:prSet presAssocID="{9745A1C5-327A-403C-9B61-6994EFF2F67C}" presName="dummy1b" presStyleCnt="0"/>
      <dgm:spPr/>
    </dgm:pt>
    <dgm:pt modelId="{77659B16-8345-4F15-839E-C6893D96670F}" type="pres">
      <dgm:prSet presAssocID="{9745A1C5-327A-403C-9B61-6994EFF2F67C}" presName="wedge1Tx" presStyleLbl="node1" presStyleIdx="0" presStyleCnt="7">
        <dgm:presLayoutVars>
          <dgm:chMax val="0"/>
          <dgm:chPref val="0"/>
          <dgm:bulletEnabled val="1"/>
        </dgm:presLayoutVars>
      </dgm:prSet>
      <dgm:spPr/>
    </dgm:pt>
    <dgm:pt modelId="{E395E860-B04B-4092-97E5-B4E3800684CA}" type="pres">
      <dgm:prSet presAssocID="{9745A1C5-327A-403C-9B61-6994EFF2F67C}" presName="wedge2" presStyleLbl="node1" presStyleIdx="1" presStyleCnt="7"/>
      <dgm:spPr/>
    </dgm:pt>
    <dgm:pt modelId="{F601F4F7-F865-48B0-94A6-E381A2DF69E6}" type="pres">
      <dgm:prSet presAssocID="{9745A1C5-327A-403C-9B61-6994EFF2F67C}" presName="dummy2a" presStyleCnt="0"/>
      <dgm:spPr/>
    </dgm:pt>
    <dgm:pt modelId="{22278F46-3B6C-40F4-943E-A46446C81780}" type="pres">
      <dgm:prSet presAssocID="{9745A1C5-327A-403C-9B61-6994EFF2F67C}" presName="dummy2b" presStyleCnt="0"/>
      <dgm:spPr/>
    </dgm:pt>
    <dgm:pt modelId="{BF8D5861-1311-45C7-898A-A5B8D091CE3E}" type="pres">
      <dgm:prSet presAssocID="{9745A1C5-327A-403C-9B61-6994EFF2F67C}" presName="wedge2Tx" presStyleLbl="node1" presStyleIdx="1" presStyleCnt="7">
        <dgm:presLayoutVars>
          <dgm:chMax val="0"/>
          <dgm:chPref val="0"/>
          <dgm:bulletEnabled val="1"/>
        </dgm:presLayoutVars>
      </dgm:prSet>
      <dgm:spPr/>
    </dgm:pt>
    <dgm:pt modelId="{93272B23-F232-4F9D-85BE-E8B612BA31D6}" type="pres">
      <dgm:prSet presAssocID="{9745A1C5-327A-403C-9B61-6994EFF2F67C}" presName="wedge3" presStyleLbl="node1" presStyleIdx="2" presStyleCnt="7"/>
      <dgm:spPr/>
    </dgm:pt>
    <dgm:pt modelId="{603DCE57-D09F-4C61-83B8-BC558BF33484}" type="pres">
      <dgm:prSet presAssocID="{9745A1C5-327A-403C-9B61-6994EFF2F67C}" presName="dummy3a" presStyleCnt="0"/>
      <dgm:spPr/>
    </dgm:pt>
    <dgm:pt modelId="{FB1B6E2D-255A-47D8-9528-72FAAE049337}" type="pres">
      <dgm:prSet presAssocID="{9745A1C5-327A-403C-9B61-6994EFF2F67C}" presName="dummy3b" presStyleCnt="0"/>
      <dgm:spPr/>
    </dgm:pt>
    <dgm:pt modelId="{D9C85586-B77C-4E43-8CF6-E1DC4C3AAADB}" type="pres">
      <dgm:prSet presAssocID="{9745A1C5-327A-403C-9B61-6994EFF2F67C}" presName="wedge3Tx" presStyleLbl="node1" presStyleIdx="2" presStyleCnt="7">
        <dgm:presLayoutVars>
          <dgm:chMax val="0"/>
          <dgm:chPref val="0"/>
          <dgm:bulletEnabled val="1"/>
        </dgm:presLayoutVars>
      </dgm:prSet>
      <dgm:spPr/>
    </dgm:pt>
    <dgm:pt modelId="{549A270B-B1F4-4227-9EC4-48EC85ECC488}" type="pres">
      <dgm:prSet presAssocID="{9745A1C5-327A-403C-9B61-6994EFF2F67C}" presName="wedge4" presStyleLbl="node1" presStyleIdx="3" presStyleCnt="7"/>
      <dgm:spPr/>
    </dgm:pt>
    <dgm:pt modelId="{AD888BD3-6A93-4899-B60E-5DA95B82CA03}" type="pres">
      <dgm:prSet presAssocID="{9745A1C5-327A-403C-9B61-6994EFF2F67C}" presName="dummy4a" presStyleCnt="0"/>
      <dgm:spPr/>
    </dgm:pt>
    <dgm:pt modelId="{3A132020-8442-411B-BEE9-9FE071E4A4A0}" type="pres">
      <dgm:prSet presAssocID="{9745A1C5-327A-403C-9B61-6994EFF2F67C}" presName="dummy4b" presStyleCnt="0"/>
      <dgm:spPr/>
    </dgm:pt>
    <dgm:pt modelId="{2212A734-E1C2-4F6B-87B0-BA3CB06563D7}" type="pres">
      <dgm:prSet presAssocID="{9745A1C5-327A-403C-9B61-6994EFF2F67C}" presName="wedge4Tx" presStyleLbl="node1" presStyleIdx="3" presStyleCnt="7">
        <dgm:presLayoutVars>
          <dgm:chMax val="0"/>
          <dgm:chPref val="0"/>
          <dgm:bulletEnabled val="1"/>
        </dgm:presLayoutVars>
      </dgm:prSet>
      <dgm:spPr/>
    </dgm:pt>
    <dgm:pt modelId="{9B038249-0F7C-4BA6-9474-DB9B46FA8AC3}" type="pres">
      <dgm:prSet presAssocID="{9745A1C5-327A-403C-9B61-6994EFF2F67C}" presName="wedge5" presStyleLbl="node1" presStyleIdx="4" presStyleCnt="7"/>
      <dgm:spPr/>
    </dgm:pt>
    <dgm:pt modelId="{D285B264-0D87-4A4B-9C2D-9DC124B1AD12}" type="pres">
      <dgm:prSet presAssocID="{9745A1C5-327A-403C-9B61-6994EFF2F67C}" presName="dummy5a" presStyleCnt="0"/>
      <dgm:spPr/>
    </dgm:pt>
    <dgm:pt modelId="{0F3FFE53-DE8D-4FD7-B91A-8C32E00A7DFB}" type="pres">
      <dgm:prSet presAssocID="{9745A1C5-327A-403C-9B61-6994EFF2F67C}" presName="dummy5b" presStyleCnt="0"/>
      <dgm:spPr/>
    </dgm:pt>
    <dgm:pt modelId="{F71E1252-7529-4FEC-B81C-EBDBE665735D}" type="pres">
      <dgm:prSet presAssocID="{9745A1C5-327A-403C-9B61-6994EFF2F67C}" presName="wedge5Tx" presStyleLbl="node1" presStyleIdx="4" presStyleCnt="7">
        <dgm:presLayoutVars>
          <dgm:chMax val="0"/>
          <dgm:chPref val="0"/>
          <dgm:bulletEnabled val="1"/>
        </dgm:presLayoutVars>
      </dgm:prSet>
      <dgm:spPr/>
    </dgm:pt>
    <dgm:pt modelId="{DC971CA0-EF01-4478-B8B0-EB9565787ACC}" type="pres">
      <dgm:prSet presAssocID="{9745A1C5-327A-403C-9B61-6994EFF2F67C}" presName="wedge6" presStyleLbl="node1" presStyleIdx="5" presStyleCnt="7"/>
      <dgm:spPr/>
    </dgm:pt>
    <dgm:pt modelId="{1AB22596-BAE7-4AE0-B00D-A0D2EE229AF5}" type="pres">
      <dgm:prSet presAssocID="{9745A1C5-327A-403C-9B61-6994EFF2F67C}" presName="dummy6a" presStyleCnt="0"/>
      <dgm:spPr/>
    </dgm:pt>
    <dgm:pt modelId="{550BF619-7B33-4F43-950A-5A23A210A8A6}" type="pres">
      <dgm:prSet presAssocID="{9745A1C5-327A-403C-9B61-6994EFF2F67C}" presName="dummy6b" presStyleCnt="0"/>
      <dgm:spPr/>
    </dgm:pt>
    <dgm:pt modelId="{DA6FEC15-5A79-4C9C-9CD3-2767849C10B8}" type="pres">
      <dgm:prSet presAssocID="{9745A1C5-327A-403C-9B61-6994EFF2F67C}" presName="wedge6Tx" presStyleLbl="node1" presStyleIdx="5" presStyleCnt="7">
        <dgm:presLayoutVars>
          <dgm:chMax val="0"/>
          <dgm:chPref val="0"/>
          <dgm:bulletEnabled val="1"/>
        </dgm:presLayoutVars>
      </dgm:prSet>
      <dgm:spPr/>
    </dgm:pt>
    <dgm:pt modelId="{05F8F2DC-5EC2-4A71-8FF9-75E5510B9CEC}" type="pres">
      <dgm:prSet presAssocID="{9745A1C5-327A-403C-9B61-6994EFF2F67C}" presName="wedge7" presStyleLbl="node1" presStyleIdx="6" presStyleCnt="7"/>
      <dgm:spPr/>
    </dgm:pt>
    <dgm:pt modelId="{2E337B32-8482-4371-83A6-88E6B4128AFF}" type="pres">
      <dgm:prSet presAssocID="{9745A1C5-327A-403C-9B61-6994EFF2F67C}" presName="dummy7a" presStyleCnt="0"/>
      <dgm:spPr/>
    </dgm:pt>
    <dgm:pt modelId="{E3A280B0-7B7A-4F9E-BEBE-A6DD7AD2C001}" type="pres">
      <dgm:prSet presAssocID="{9745A1C5-327A-403C-9B61-6994EFF2F67C}" presName="dummy7b" presStyleCnt="0"/>
      <dgm:spPr/>
    </dgm:pt>
    <dgm:pt modelId="{3A0629E8-3FE2-42AF-9D0B-F3AA9456EA79}" type="pres">
      <dgm:prSet presAssocID="{9745A1C5-327A-403C-9B61-6994EFF2F67C}" presName="wedge7Tx" presStyleLbl="node1" presStyleIdx="6" presStyleCnt="7">
        <dgm:presLayoutVars>
          <dgm:chMax val="0"/>
          <dgm:chPref val="0"/>
          <dgm:bulletEnabled val="1"/>
        </dgm:presLayoutVars>
      </dgm:prSet>
      <dgm:spPr/>
    </dgm:pt>
    <dgm:pt modelId="{95F0A6DC-224C-49EA-903B-1AD3ADDC2CBF}" type="pres">
      <dgm:prSet presAssocID="{55430BE0-2669-4F58-ACD9-B0B9350F8D4F}" presName="arrowWedge1" presStyleLbl="fgSibTrans2D1" presStyleIdx="0" presStyleCnt="7"/>
      <dgm:spPr/>
    </dgm:pt>
    <dgm:pt modelId="{CF9A3C8C-5182-4938-8A8A-EF2559DAE25B}" type="pres">
      <dgm:prSet presAssocID="{45F4A6E6-CD9F-42B0-B81D-A6667AB67D8A}" presName="arrowWedge2" presStyleLbl="fgSibTrans2D1" presStyleIdx="1" presStyleCnt="7"/>
      <dgm:spPr/>
    </dgm:pt>
    <dgm:pt modelId="{26B32FB7-B0C9-4C6A-981F-6EFC578F802E}" type="pres">
      <dgm:prSet presAssocID="{037C6694-3236-4606-A2E1-5D389E497986}" presName="arrowWedge3" presStyleLbl="fgSibTrans2D1" presStyleIdx="2" presStyleCnt="7"/>
      <dgm:spPr/>
    </dgm:pt>
    <dgm:pt modelId="{24D1F66C-F3EF-49BB-83B1-7CA2B139804C}" type="pres">
      <dgm:prSet presAssocID="{239AD0BD-5B05-45D1-AE05-EBBAA78F22BB}" presName="arrowWedge4" presStyleLbl="fgSibTrans2D1" presStyleIdx="3" presStyleCnt="7"/>
      <dgm:spPr/>
    </dgm:pt>
    <dgm:pt modelId="{FEA3D20F-A7BF-46EC-9C92-F0EB0D54A28A}" type="pres">
      <dgm:prSet presAssocID="{341B6040-4F49-4DCD-8DFD-12A4F76A94EB}" presName="arrowWedge5" presStyleLbl="fgSibTrans2D1" presStyleIdx="4" presStyleCnt="7"/>
      <dgm:spPr/>
    </dgm:pt>
    <dgm:pt modelId="{6A9337A5-35EC-4D9E-8CC3-95FE26249291}" type="pres">
      <dgm:prSet presAssocID="{9718BF4A-32FF-4A8C-A473-2D9F6C7420A0}" presName="arrowWedge6" presStyleLbl="fgSibTrans2D1" presStyleIdx="5" presStyleCnt="7"/>
      <dgm:spPr/>
    </dgm:pt>
    <dgm:pt modelId="{451F8CF6-4F65-465A-AA62-46E4CBBBA538}" type="pres">
      <dgm:prSet presAssocID="{21B47DFB-6603-429A-8BD0-4D74AA2E3628}" presName="arrowWedge7" presStyleLbl="fgSibTrans2D1" presStyleIdx="6" presStyleCnt="7"/>
      <dgm:spPr/>
    </dgm:pt>
  </dgm:ptLst>
  <dgm:cxnLst>
    <dgm:cxn modelId="{58970114-2FFB-492C-B494-B75673476B50}" type="presOf" srcId="{7C135A8A-E04D-4DAF-A89C-1B9F913A0C63}" destId="{BF8D5861-1311-45C7-898A-A5B8D091CE3E}" srcOrd="1" destOrd="0" presId="urn:microsoft.com/office/officeart/2005/8/layout/cycle8"/>
    <dgm:cxn modelId="{4F16D119-4A42-4C96-9048-C6DCEFD4DF1F}" type="presOf" srcId="{D2B9193A-1057-4D9F-8128-669EEAF9AF3C}" destId="{3A0629E8-3FE2-42AF-9D0B-F3AA9456EA79}" srcOrd="1" destOrd="0" presId="urn:microsoft.com/office/officeart/2005/8/layout/cycle8"/>
    <dgm:cxn modelId="{45B0B61E-A5B7-4CCE-998C-ABF9DFF77E3C}" srcId="{9745A1C5-327A-403C-9B61-6994EFF2F67C}" destId="{779759BE-8FA1-41E3-8777-B07D2C5787E5}" srcOrd="5" destOrd="0" parTransId="{B7A2168E-9D40-4FD8-93D6-037CFD24386F}" sibTransId="{9718BF4A-32FF-4A8C-A473-2D9F6C7420A0}"/>
    <dgm:cxn modelId="{9448642C-21A2-460B-B654-02E745DC7175}" type="presOf" srcId="{AE27E2E4-8C52-4961-A927-64B9C2C78329}" destId="{77659B16-8345-4F15-839E-C6893D96670F}" srcOrd="1" destOrd="0" presId="urn:microsoft.com/office/officeart/2005/8/layout/cycle8"/>
    <dgm:cxn modelId="{8EF44135-5452-493A-A6E7-B919F5EE6D55}" srcId="{9745A1C5-327A-403C-9B61-6994EFF2F67C}" destId="{2C1EC99F-50CA-4288-A2C3-4B760D08E73A}" srcOrd="4" destOrd="0" parTransId="{CBAA6E30-9CE3-4E86-94FB-11CD1563977A}" sibTransId="{341B6040-4F49-4DCD-8DFD-12A4F76A94EB}"/>
    <dgm:cxn modelId="{6EA41E39-DF57-4990-B968-0391ED1C077E}" srcId="{9745A1C5-327A-403C-9B61-6994EFF2F67C}" destId="{AE27E2E4-8C52-4961-A927-64B9C2C78329}" srcOrd="0" destOrd="0" parTransId="{D42D4C2C-162A-4B96-944E-CA8EE4DCB3F2}" sibTransId="{55430BE0-2669-4F58-ACD9-B0B9350F8D4F}"/>
    <dgm:cxn modelId="{4568A53C-16AE-4F20-9EC2-2CC8EDBB26B4}" type="presOf" srcId="{7C135A8A-E04D-4DAF-A89C-1B9F913A0C63}" destId="{E395E860-B04B-4092-97E5-B4E3800684CA}" srcOrd="0" destOrd="0" presId="urn:microsoft.com/office/officeart/2005/8/layout/cycle8"/>
    <dgm:cxn modelId="{0C64B43D-9E24-4288-9ECA-76FF89DA242D}" type="presOf" srcId="{9745A1C5-327A-403C-9B61-6994EFF2F67C}" destId="{B6A6F6FE-B985-4621-B905-C5936AFF2612}" srcOrd="0" destOrd="0" presId="urn:microsoft.com/office/officeart/2005/8/layout/cycle8"/>
    <dgm:cxn modelId="{7C0F136A-F3ED-4744-BA2E-43212F57888D}" type="presOf" srcId="{2C1EC99F-50CA-4288-A2C3-4B760D08E73A}" destId="{9B038249-0F7C-4BA6-9474-DB9B46FA8AC3}" srcOrd="0" destOrd="0" presId="urn:microsoft.com/office/officeart/2005/8/layout/cycle8"/>
    <dgm:cxn modelId="{DBD36E6A-81ED-4542-B76D-82C6B4F3B5C5}" type="presOf" srcId="{D2B9193A-1057-4D9F-8128-669EEAF9AF3C}" destId="{05F8F2DC-5EC2-4A71-8FF9-75E5510B9CEC}" srcOrd="0" destOrd="0" presId="urn:microsoft.com/office/officeart/2005/8/layout/cycle8"/>
    <dgm:cxn modelId="{E7BEBF6C-35BF-48C5-AD11-750D571DB1AE}" type="presOf" srcId="{779759BE-8FA1-41E3-8777-B07D2C5787E5}" destId="{DA6FEC15-5A79-4C9C-9CD3-2767849C10B8}" srcOrd="1" destOrd="0" presId="urn:microsoft.com/office/officeart/2005/8/layout/cycle8"/>
    <dgm:cxn modelId="{D52B9253-E5F0-47B8-A85F-C9AB87A42D35}" type="presOf" srcId="{AE27E2E4-8C52-4961-A927-64B9C2C78329}" destId="{D25D5D68-3A01-4388-AEAD-30CA0FD00003}" srcOrd="0" destOrd="0" presId="urn:microsoft.com/office/officeart/2005/8/layout/cycle8"/>
    <dgm:cxn modelId="{A1A4BE73-D7D0-454F-8BD0-62B99493DD34}" srcId="{9745A1C5-327A-403C-9B61-6994EFF2F67C}" destId="{7C135A8A-E04D-4DAF-A89C-1B9F913A0C63}" srcOrd="1" destOrd="0" parTransId="{BF8FDE20-E80D-42B7-9A9D-15857F06B366}" sibTransId="{45F4A6E6-CD9F-42B0-B81D-A6667AB67D8A}"/>
    <dgm:cxn modelId="{6B34D477-6158-4D8B-80F0-2F545F982ADF}" srcId="{9745A1C5-327A-403C-9B61-6994EFF2F67C}" destId="{8806DB28-E85A-4A24-AF6A-71CBFF62DEBD}" srcOrd="2" destOrd="0" parTransId="{4A1F92F3-A38D-4D8C-9E11-5EBC35CFCEB4}" sibTransId="{037C6694-3236-4606-A2E1-5D389E497986}"/>
    <dgm:cxn modelId="{26816E78-0FFC-40C2-949F-A0FADE7F24CB}" type="presOf" srcId="{8806DB28-E85A-4A24-AF6A-71CBFF62DEBD}" destId="{93272B23-F232-4F9D-85BE-E8B612BA31D6}" srcOrd="0" destOrd="0" presId="urn:microsoft.com/office/officeart/2005/8/layout/cycle8"/>
    <dgm:cxn modelId="{A8398D7E-DABC-42A5-B91A-BD87809A52E0}" type="presOf" srcId="{8806DB28-E85A-4A24-AF6A-71CBFF62DEBD}" destId="{D9C85586-B77C-4E43-8CF6-E1DC4C3AAADB}" srcOrd="1" destOrd="0" presId="urn:microsoft.com/office/officeart/2005/8/layout/cycle8"/>
    <dgm:cxn modelId="{21AD2280-C371-4C42-BFEF-0D46BF86DDA9}" srcId="{9745A1C5-327A-403C-9B61-6994EFF2F67C}" destId="{D2B9193A-1057-4D9F-8128-669EEAF9AF3C}" srcOrd="6" destOrd="0" parTransId="{CF71BB0B-7057-4941-91F7-D04C1D5373BC}" sibTransId="{21B47DFB-6603-429A-8BD0-4D74AA2E3628}"/>
    <dgm:cxn modelId="{54443A88-A3BE-42A5-9057-FC17C12F371B}" srcId="{9745A1C5-327A-403C-9B61-6994EFF2F67C}" destId="{64A1F6C6-6181-45EE-A84F-905E893273E2}" srcOrd="3" destOrd="0" parTransId="{44FEBBAE-70E8-4873-A411-412EC9BF901D}" sibTransId="{239AD0BD-5B05-45D1-AE05-EBBAA78F22BB}"/>
    <dgm:cxn modelId="{AC71C48D-1C06-4CF1-A599-8625C57D66F7}" type="presOf" srcId="{64A1F6C6-6181-45EE-A84F-905E893273E2}" destId="{549A270B-B1F4-4227-9EC4-48EC85ECC488}" srcOrd="0" destOrd="0" presId="urn:microsoft.com/office/officeart/2005/8/layout/cycle8"/>
    <dgm:cxn modelId="{C6E679C1-6CEC-4B03-AA78-94E7BAE06084}" type="presOf" srcId="{779759BE-8FA1-41E3-8777-B07D2C5787E5}" destId="{DC971CA0-EF01-4478-B8B0-EB9565787ACC}" srcOrd="0" destOrd="0" presId="urn:microsoft.com/office/officeart/2005/8/layout/cycle8"/>
    <dgm:cxn modelId="{0E245DCD-0486-425A-B200-CE3F95432295}" type="presOf" srcId="{64A1F6C6-6181-45EE-A84F-905E893273E2}" destId="{2212A734-E1C2-4F6B-87B0-BA3CB06563D7}" srcOrd="1" destOrd="0" presId="urn:microsoft.com/office/officeart/2005/8/layout/cycle8"/>
    <dgm:cxn modelId="{42ACDEEA-3654-4574-9EBF-424E1D09B014}" type="presOf" srcId="{2C1EC99F-50CA-4288-A2C3-4B760D08E73A}" destId="{F71E1252-7529-4FEC-B81C-EBDBE665735D}" srcOrd="1" destOrd="0" presId="urn:microsoft.com/office/officeart/2005/8/layout/cycle8"/>
    <dgm:cxn modelId="{7E7AA4F8-847D-44B9-B39F-39326F13868E}" type="presParOf" srcId="{B6A6F6FE-B985-4621-B905-C5936AFF2612}" destId="{D25D5D68-3A01-4388-AEAD-30CA0FD00003}" srcOrd="0" destOrd="0" presId="urn:microsoft.com/office/officeart/2005/8/layout/cycle8"/>
    <dgm:cxn modelId="{4F568C65-2C80-4D84-A1FF-F44026BCC0E1}" type="presParOf" srcId="{B6A6F6FE-B985-4621-B905-C5936AFF2612}" destId="{4FAE30F6-7291-4E50-8BEB-D60AF565F8D5}" srcOrd="1" destOrd="0" presId="urn:microsoft.com/office/officeart/2005/8/layout/cycle8"/>
    <dgm:cxn modelId="{12992F3E-E996-4F48-A343-F4D5CC201007}" type="presParOf" srcId="{B6A6F6FE-B985-4621-B905-C5936AFF2612}" destId="{1C8DCC04-872C-4C6A-8D83-CF9062E6ECCF}" srcOrd="2" destOrd="0" presId="urn:microsoft.com/office/officeart/2005/8/layout/cycle8"/>
    <dgm:cxn modelId="{02EA7845-8F8D-449E-AD52-F18A3E3BD71B}" type="presParOf" srcId="{B6A6F6FE-B985-4621-B905-C5936AFF2612}" destId="{77659B16-8345-4F15-839E-C6893D96670F}" srcOrd="3" destOrd="0" presId="urn:microsoft.com/office/officeart/2005/8/layout/cycle8"/>
    <dgm:cxn modelId="{DEEB0CEA-BBFF-4CB5-B41B-9FCED76D2592}" type="presParOf" srcId="{B6A6F6FE-B985-4621-B905-C5936AFF2612}" destId="{E395E860-B04B-4092-97E5-B4E3800684CA}" srcOrd="4" destOrd="0" presId="urn:microsoft.com/office/officeart/2005/8/layout/cycle8"/>
    <dgm:cxn modelId="{85012713-6415-4F5B-85D8-0EC5B4EFEDED}" type="presParOf" srcId="{B6A6F6FE-B985-4621-B905-C5936AFF2612}" destId="{F601F4F7-F865-48B0-94A6-E381A2DF69E6}" srcOrd="5" destOrd="0" presId="urn:microsoft.com/office/officeart/2005/8/layout/cycle8"/>
    <dgm:cxn modelId="{63355049-6055-4D84-BC99-6D76F1911DC2}" type="presParOf" srcId="{B6A6F6FE-B985-4621-B905-C5936AFF2612}" destId="{22278F46-3B6C-40F4-943E-A46446C81780}" srcOrd="6" destOrd="0" presId="urn:microsoft.com/office/officeart/2005/8/layout/cycle8"/>
    <dgm:cxn modelId="{6BE17723-8A39-4449-9679-BB3AED861DB8}" type="presParOf" srcId="{B6A6F6FE-B985-4621-B905-C5936AFF2612}" destId="{BF8D5861-1311-45C7-898A-A5B8D091CE3E}" srcOrd="7" destOrd="0" presId="urn:microsoft.com/office/officeart/2005/8/layout/cycle8"/>
    <dgm:cxn modelId="{67F8B45B-04A7-4975-841B-D6AB6D952825}" type="presParOf" srcId="{B6A6F6FE-B985-4621-B905-C5936AFF2612}" destId="{93272B23-F232-4F9D-85BE-E8B612BA31D6}" srcOrd="8" destOrd="0" presId="urn:microsoft.com/office/officeart/2005/8/layout/cycle8"/>
    <dgm:cxn modelId="{C5F85818-DFFF-4519-B2BD-94D7A21C2B0A}" type="presParOf" srcId="{B6A6F6FE-B985-4621-B905-C5936AFF2612}" destId="{603DCE57-D09F-4C61-83B8-BC558BF33484}" srcOrd="9" destOrd="0" presId="urn:microsoft.com/office/officeart/2005/8/layout/cycle8"/>
    <dgm:cxn modelId="{B71A508B-A33E-48CA-96D6-3BC3D78692B8}" type="presParOf" srcId="{B6A6F6FE-B985-4621-B905-C5936AFF2612}" destId="{FB1B6E2D-255A-47D8-9528-72FAAE049337}" srcOrd="10" destOrd="0" presId="urn:microsoft.com/office/officeart/2005/8/layout/cycle8"/>
    <dgm:cxn modelId="{8E3C436B-E3EA-4CE2-8267-8088E5A7609F}" type="presParOf" srcId="{B6A6F6FE-B985-4621-B905-C5936AFF2612}" destId="{D9C85586-B77C-4E43-8CF6-E1DC4C3AAADB}" srcOrd="11" destOrd="0" presId="urn:microsoft.com/office/officeart/2005/8/layout/cycle8"/>
    <dgm:cxn modelId="{38E469F3-3C52-432B-AD73-DA142D303286}" type="presParOf" srcId="{B6A6F6FE-B985-4621-B905-C5936AFF2612}" destId="{549A270B-B1F4-4227-9EC4-48EC85ECC488}" srcOrd="12" destOrd="0" presId="urn:microsoft.com/office/officeart/2005/8/layout/cycle8"/>
    <dgm:cxn modelId="{B307FA84-390B-4232-A98F-1A496685BF5F}" type="presParOf" srcId="{B6A6F6FE-B985-4621-B905-C5936AFF2612}" destId="{AD888BD3-6A93-4899-B60E-5DA95B82CA03}" srcOrd="13" destOrd="0" presId="urn:microsoft.com/office/officeart/2005/8/layout/cycle8"/>
    <dgm:cxn modelId="{2C775A46-9368-43D8-8E7B-F78A38F38D48}" type="presParOf" srcId="{B6A6F6FE-B985-4621-B905-C5936AFF2612}" destId="{3A132020-8442-411B-BEE9-9FE071E4A4A0}" srcOrd="14" destOrd="0" presId="urn:microsoft.com/office/officeart/2005/8/layout/cycle8"/>
    <dgm:cxn modelId="{A1920801-3526-41B3-A9F1-7F755FDDEAF3}" type="presParOf" srcId="{B6A6F6FE-B985-4621-B905-C5936AFF2612}" destId="{2212A734-E1C2-4F6B-87B0-BA3CB06563D7}" srcOrd="15" destOrd="0" presId="urn:microsoft.com/office/officeart/2005/8/layout/cycle8"/>
    <dgm:cxn modelId="{07B8808E-6A5E-498E-8CC0-B400CA655123}" type="presParOf" srcId="{B6A6F6FE-B985-4621-B905-C5936AFF2612}" destId="{9B038249-0F7C-4BA6-9474-DB9B46FA8AC3}" srcOrd="16" destOrd="0" presId="urn:microsoft.com/office/officeart/2005/8/layout/cycle8"/>
    <dgm:cxn modelId="{B6E6D53C-CB41-457D-85C9-3D25FE8AABD8}" type="presParOf" srcId="{B6A6F6FE-B985-4621-B905-C5936AFF2612}" destId="{D285B264-0D87-4A4B-9C2D-9DC124B1AD12}" srcOrd="17" destOrd="0" presId="urn:microsoft.com/office/officeart/2005/8/layout/cycle8"/>
    <dgm:cxn modelId="{F827067D-3FC9-4B03-85F1-20DEBB33ECB7}" type="presParOf" srcId="{B6A6F6FE-B985-4621-B905-C5936AFF2612}" destId="{0F3FFE53-DE8D-4FD7-B91A-8C32E00A7DFB}" srcOrd="18" destOrd="0" presId="urn:microsoft.com/office/officeart/2005/8/layout/cycle8"/>
    <dgm:cxn modelId="{E8C936A9-10CD-4E33-BD59-34F08A5E95AC}" type="presParOf" srcId="{B6A6F6FE-B985-4621-B905-C5936AFF2612}" destId="{F71E1252-7529-4FEC-B81C-EBDBE665735D}" srcOrd="19" destOrd="0" presId="urn:microsoft.com/office/officeart/2005/8/layout/cycle8"/>
    <dgm:cxn modelId="{5BFF9865-7C3F-49D6-A4B9-59C017148E06}" type="presParOf" srcId="{B6A6F6FE-B985-4621-B905-C5936AFF2612}" destId="{DC971CA0-EF01-4478-B8B0-EB9565787ACC}" srcOrd="20" destOrd="0" presId="urn:microsoft.com/office/officeart/2005/8/layout/cycle8"/>
    <dgm:cxn modelId="{9DD41AE0-70E6-4675-AC92-1FE71A1DBB41}" type="presParOf" srcId="{B6A6F6FE-B985-4621-B905-C5936AFF2612}" destId="{1AB22596-BAE7-4AE0-B00D-A0D2EE229AF5}" srcOrd="21" destOrd="0" presId="urn:microsoft.com/office/officeart/2005/8/layout/cycle8"/>
    <dgm:cxn modelId="{7C5E5968-13CE-44DB-86A5-F770B33CC1B3}" type="presParOf" srcId="{B6A6F6FE-B985-4621-B905-C5936AFF2612}" destId="{550BF619-7B33-4F43-950A-5A23A210A8A6}" srcOrd="22" destOrd="0" presId="urn:microsoft.com/office/officeart/2005/8/layout/cycle8"/>
    <dgm:cxn modelId="{B706B80D-449F-40FF-B1D2-F76519C634DB}" type="presParOf" srcId="{B6A6F6FE-B985-4621-B905-C5936AFF2612}" destId="{DA6FEC15-5A79-4C9C-9CD3-2767849C10B8}" srcOrd="23" destOrd="0" presId="urn:microsoft.com/office/officeart/2005/8/layout/cycle8"/>
    <dgm:cxn modelId="{4140DC91-F2C7-45F6-904F-A25243CAB36B}" type="presParOf" srcId="{B6A6F6FE-B985-4621-B905-C5936AFF2612}" destId="{05F8F2DC-5EC2-4A71-8FF9-75E5510B9CEC}" srcOrd="24" destOrd="0" presId="urn:microsoft.com/office/officeart/2005/8/layout/cycle8"/>
    <dgm:cxn modelId="{5A0800B5-D855-4BBA-99A9-9C7874237D97}" type="presParOf" srcId="{B6A6F6FE-B985-4621-B905-C5936AFF2612}" destId="{2E337B32-8482-4371-83A6-88E6B4128AFF}" srcOrd="25" destOrd="0" presId="urn:microsoft.com/office/officeart/2005/8/layout/cycle8"/>
    <dgm:cxn modelId="{72E49EED-627A-4C50-8E94-27C3A7E3B58D}" type="presParOf" srcId="{B6A6F6FE-B985-4621-B905-C5936AFF2612}" destId="{E3A280B0-7B7A-4F9E-BEBE-A6DD7AD2C001}" srcOrd="26" destOrd="0" presId="urn:microsoft.com/office/officeart/2005/8/layout/cycle8"/>
    <dgm:cxn modelId="{354EEFD8-A4AD-4E1A-B7B6-5D19E868495C}" type="presParOf" srcId="{B6A6F6FE-B985-4621-B905-C5936AFF2612}" destId="{3A0629E8-3FE2-42AF-9D0B-F3AA9456EA79}" srcOrd="27" destOrd="0" presId="urn:microsoft.com/office/officeart/2005/8/layout/cycle8"/>
    <dgm:cxn modelId="{8D325F24-62F9-4F63-816F-8197F0BEC8DC}" type="presParOf" srcId="{B6A6F6FE-B985-4621-B905-C5936AFF2612}" destId="{95F0A6DC-224C-49EA-903B-1AD3ADDC2CBF}" srcOrd="28" destOrd="0" presId="urn:microsoft.com/office/officeart/2005/8/layout/cycle8"/>
    <dgm:cxn modelId="{A5E54874-2656-47D7-AD80-AF3266B2F0E1}" type="presParOf" srcId="{B6A6F6FE-B985-4621-B905-C5936AFF2612}" destId="{CF9A3C8C-5182-4938-8A8A-EF2559DAE25B}" srcOrd="29" destOrd="0" presId="urn:microsoft.com/office/officeart/2005/8/layout/cycle8"/>
    <dgm:cxn modelId="{D2DB8B24-C9D3-4CE3-BD3D-52F652A127D8}" type="presParOf" srcId="{B6A6F6FE-B985-4621-B905-C5936AFF2612}" destId="{26B32FB7-B0C9-4C6A-981F-6EFC578F802E}" srcOrd="30" destOrd="0" presId="urn:microsoft.com/office/officeart/2005/8/layout/cycle8"/>
    <dgm:cxn modelId="{B3E3359F-3CA4-4243-87EB-ACAA60480BD3}" type="presParOf" srcId="{B6A6F6FE-B985-4621-B905-C5936AFF2612}" destId="{24D1F66C-F3EF-49BB-83B1-7CA2B139804C}" srcOrd="31" destOrd="0" presId="urn:microsoft.com/office/officeart/2005/8/layout/cycle8"/>
    <dgm:cxn modelId="{945B1D4B-90F2-4893-92AB-A39B7C57927E}" type="presParOf" srcId="{B6A6F6FE-B985-4621-B905-C5936AFF2612}" destId="{FEA3D20F-A7BF-46EC-9C92-F0EB0D54A28A}" srcOrd="32" destOrd="0" presId="urn:microsoft.com/office/officeart/2005/8/layout/cycle8"/>
    <dgm:cxn modelId="{0E7197B9-56C8-4F80-BA0E-21B58F9CD74F}" type="presParOf" srcId="{B6A6F6FE-B985-4621-B905-C5936AFF2612}" destId="{6A9337A5-35EC-4D9E-8CC3-95FE26249291}" srcOrd="33" destOrd="0" presId="urn:microsoft.com/office/officeart/2005/8/layout/cycle8"/>
    <dgm:cxn modelId="{54E3388A-D27A-4A1F-BD3E-9A1D30093BA9}" type="presParOf" srcId="{B6A6F6FE-B985-4621-B905-C5936AFF2612}" destId="{451F8CF6-4F65-465A-AA62-46E4CBBBA538}"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42C385-4D3C-4665-A734-A3658BF33FC2}"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A9F109B5-1EC4-49CD-878E-7E9D44B9A011}">
      <dgm:prSet/>
      <dgm:spPr/>
      <dgm:t>
        <a:bodyPr/>
        <a:lstStyle/>
        <a:p>
          <a:r>
            <a:rPr lang="en-US"/>
            <a:t>Students enter the program not having the proper professional identity the job requires</a:t>
          </a:r>
        </a:p>
      </dgm:t>
    </dgm:pt>
    <dgm:pt modelId="{8ABAA06B-F71E-4951-91EB-76075D80E47B}" type="parTrans" cxnId="{042D2FB9-B66D-4FB9-8FFA-5C9338096E64}">
      <dgm:prSet/>
      <dgm:spPr/>
      <dgm:t>
        <a:bodyPr/>
        <a:lstStyle/>
        <a:p>
          <a:endParaRPr lang="en-US"/>
        </a:p>
      </dgm:t>
    </dgm:pt>
    <dgm:pt modelId="{008E4B84-454F-4080-8F14-86A2FAA2DC85}" type="sibTrans" cxnId="{042D2FB9-B66D-4FB9-8FFA-5C9338096E64}">
      <dgm:prSet/>
      <dgm:spPr/>
      <dgm:t>
        <a:bodyPr/>
        <a:lstStyle/>
        <a:p>
          <a:endParaRPr lang="en-US"/>
        </a:p>
      </dgm:t>
    </dgm:pt>
    <dgm:pt modelId="{94746036-9CD6-46AD-9107-2A340761B1A9}">
      <dgm:prSet/>
      <dgm:spPr/>
      <dgm:t>
        <a:bodyPr/>
        <a:lstStyle/>
        <a:p>
          <a:r>
            <a:rPr lang="en-US"/>
            <a:t>Students enter the program with misconceptions of the job description</a:t>
          </a:r>
        </a:p>
      </dgm:t>
    </dgm:pt>
    <dgm:pt modelId="{CAF42441-9502-42B9-AEF8-7A5DD990FC62}" type="parTrans" cxnId="{4A3DD8B1-9D79-4662-A4F5-D6EC00AB8C5C}">
      <dgm:prSet/>
      <dgm:spPr/>
      <dgm:t>
        <a:bodyPr/>
        <a:lstStyle/>
        <a:p>
          <a:endParaRPr lang="en-US"/>
        </a:p>
      </dgm:t>
    </dgm:pt>
    <dgm:pt modelId="{2AB3F02B-0B66-47DC-BE39-33E9A2F9FBDB}" type="sibTrans" cxnId="{4A3DD8B1-9D79-4662-A4F5-D6EC00AB8C5C}">
      <dgm:prSet/>
      <dgm:spPr/>
      <dgm:t>
        <a:bodyPr/>
        <a:lstStyle/>
        <a:p>
          <a:endParaRPr lang="en-US"/>
        </a:p>
      </dgm:t>
    </dgm:pt>
    <dgm:pt modelId="{188FFFA8-6BE6-405E-9F6F-3963B9BEACDB}">
      <dgm:prSet/>
      <dgm:spPr/>
      <dgm:t>
        <a:bodyPr/>
        <a:lstStyle/>
        <a:p>
          <a:r>
            <a:rPr lang="en-US"/>
            <a:t>Program retention suffers when students drop after they realize the career is not what they expected</a:t>
          </a:r>
        </a:p>
      </dgm:t>
    </dgm:pt>
    <dgm:pt modelId="{6127071C-CB7D-42F9-99B8-FA7519B0A7DF}" type="parTrans" cxnId="{60C12E6A-3C67-47A9-B380-F40E8CE18B17}">
      <dgm:prSet/>
      <dgm:spPr/>
      <dgm:t>
        <a:bodyPr/>
        <a:lstStyle/>
        <a:p>
          <a:endParaRPr lang="en-US"/>
        </a:p>
      </dgm:t>
    </dgm:pt>
    <dgm:pt modelId="{5C34F378-AE2D-48CE-B1B2-F84BD6F3A448}" type="sibTrans" cxnId="{60C12E6A-3C67-47A9-B380-F40E8CE18B17}">
      <dgm:prSet/>
      <dgm:spPr/>
      <dgm:t>
        <a:bodyPr/>
        <a:lstStyle/>
        <a:p>
          <a:endParaRPr lang="en-US"/>
        </a:p>
      </dgm:t>
    </dgm:pt>
    <dgm:pt modelId="{B6A36496-7339-442A-BC6D-81971D3C7BB0}" type="pres">
      <dgm:prSet presAssocID="{D642C385-4D3C-4665-A734-A3658BF33FC2}" presName="outerComposite" presStyleCnt="0">
        <dgm:presLayoutVars>
          <dgm:chMax val="5"/>
          <dgm:dir/>
          <dgm:resizeHandles val="exact"/>
        </dgm:presLayoutVars>
      </dgm:prSet>
      <dgm:spPr/>
    </dgm:pt>
    <dgm:pt modelId="{C563514A-FE4F-4A8D-872F-F6F5EA6D9B9A}" type="pres">
      <dgm:prSet presAssocID="{D642C385-4D3C-4665-A734-A3658BF33FC2}" presName="dummyMaxCanvas" presStyleCnt="0">
        <dgm:presLayoutVars/>
      </dgm:prSet>
      <dgm:spPr/>
    </dgm:pt>
    <dgm:pt modelId="{C6658775-291D-42F9-9E98-9E77C6645EE5}" type="pres">
      <dgm:prSet presAssocID="{D642C385-4D3C-4665-A734-A3658BF33FC2}" presName="ThreeNodes_1" presStyleLbl="node1" presStyleIdx="0" presStyleCnt="3">
        <dgm:presLayoutVars>
          <dgm:bulletEnabled val="1"/>
        </dgm:presLayoutVars>
      </dgm:prSet>
      <dgm:spPr/>
    </dgm:pt>
    <dgm:pt modelId="{61828C2C-F130-4CF3-B4C4-F481AA68D8C6}" type="pres">
      <dgm:prSet presAssocID="{D642C385-4D3C-4665-A734-A3658BF33FC2}" presName="ThreeNodes_2" presStyleLbl="node1" presStyleIdx="1" presStyleCnt="3">
        <dgm:presLayoutVars>
          <dgm:bulletEnabled val="1"/>
        </dgm:presLayoutVars>
      </dgm:prSet>
      <dgm:spPr/>
    </dgm:pt>
    <dgm:pt modelId="{8AB0D6DE-6651-40D0-AFA1-80E33C1041AF}" type="pres">
      <dgm:prSet presAssocID="{D642C385-4D3C-4665-A734-A3658BF33FC2}" presName="ThreeNodes_3" presStyleLbl="node1" presStyleIdx="2" presStyleCnt="3">
        <dgm:presLayoutVars>
          <dgm:bulletEnabled val="1"/>
        </dgm:presLayoutVars>
      </dgm:prSet>
      <dgm:spPr/>
    </dgm:pt>
    <dgm:pt modelId="{922A0BEF-4F02-48C7-8997-9A08B8EFDE5B}" type="pres">
      <dgm:prSet presAssocID="{D642C385-4D3C-4665-A734-A3658BF33FC2}" presName="ThreeConn_1-2" presStyleLbl="fgAccFollowNode1" presStyleIdx="0" presStyleCnt="2">
        <dgm:presLayoutVars>
          <dgm:bulletEnabled val="1"/>
        </dgm:presLayoutVars>
      </dgm:prSet>
      <dgm:spPr/>
    </dgm:pt>
    <dgm:pt modelId="{FEA34573-05CB-47D3-A675-DF7CB14EDA58}" type="pres">
      <dgm:prSet presAssocID="{D642C385-4D3C-4665-A734-A3658BF33FC2}" presName="ThreeConn_2-3" presStyleLbl="fgAccFollowNode1" presStyleIdx="1" presStyleCnt="2">
        <dgm:presLayoutVars>
          <dgm:bulletEnabled val="1"/>
        </dgm:presLayoutVars>
      </dgm:prSet>
      <dgm:spPr/>
    </dgm:pt>
    <dgm:pt modelId="{192480CE-FE7F-479C-8DBC-052DFBBE0CE4}" type="pres">
      <dgm:prSet presAssocID="{D642C385-4D3C-4665-A734-A3658BF33FC2}" presName="ThreeNodes_1_text" presStyleLbl="node1" presStyleIdx="2" presStyleCnt="3">
        <dgm:presLayoutVars>
          <dgm:bulletEnabled val="1"/>
        </dgm:presLayoutVars>
      </dgm:prSet>
      <dgm:spPr/>
    </dgm:pt>
    <dgm:pt modelId="{EAAE954B-18DC-4102-A722-B05FF616B7E0}" type="pres">
      <dgm:prSet presAssocID="{D642C385-4D3C-4665-A734-A3658BF33FC2}" presName="ThreeNodes_2_text" presStyleLbl="node1" presStyleIdx="2" presStyleCnt="3">
        <dgm:presLayoutVars>
          <dgm:bulletEnabled val="1"/>
        </dgm:presLayoutVars>
      </dgm:prSet>
      <dgm:spPr/>
    </dgm:pt>
    <dgm:pt modelId="{AEFF1EFB-11B0-484E-9614-FD348F852CD4}" type="pres">
      <dgm:prSet presAssocID="{D642C385-4D3C-4665-A734-A3658BF33FC2}" presName="ThreeNodes_3_text" presStyleLbl="node1" presStyleIdx="2" presStyleCnt="3">
        <dgm:presLayoutVars>
          <dgm:bulletEnabled val="1"/>
        </dgm:presLayoutVars>
      </dgm:prSet>
      <dgm:spPr/>
    </dgm:pt>
  </dgm:ptLst>
  <dgm:cxnLst>
    <dgm:cxn modelId="{00C1AC01-BD87-4F6B-836E-4E6C7C84838C}" type="presOf" srcId="{D642C385-4D3C-4665-A734-A3658BF33FC2}" destId="{B6A36496-7339-442A-BC6D-81971D3C7BB0}" srcOrd="0" destOrd="0" presId="urn:microsoft.com/office/officeart/2005/8/layout/vProcess5"/>
    <dgm:cxn modelId="{1F050D05-552B-41B0-9393-BF97B04C1B9E}" type="presOf" srcId="{188FFFA8-6BE6-405E-9F6F-3963B9BEACDB}" destId="{8AB0D6DE-6651-40D0-AFA1-80E33C1041AF}" srcOrd="0" destOrd="0" presId="urn:microsoft.com/office/officeart/2005/8/layout/vProcess5"/>
    <dgm:cxn modelId="{2358BB09-E35B-4E5D-B83D-6D30A93C3C9F}" type="presOf" srcId="{94746036-9CD6-46AD-9107-2A340761B1A9}" destId="{61828C2C-F130-4CF3-B4C4-F481AA68D8C6}" srcOrd="0" destOrd="0" presId="urn:microsoft.com/office/officeart/2005/8/layout/vProcess5"/>
    <dgm:cxn modelId="{6CED9D30-C638-4608-BA4B-F65E099CC1DE}" type="presOf" srcId="{A9F109B5-1EC4-49CD-878E-7E9D44B9A011}" destId="{C6658775-291D-42F9-9E98-9E77C6645EE5}" srcOrd="0" destOrd="0" presId="urn:microsoft.com/office/officeart/2005/8/layout/vProcess5"/>
    <dgm:cxn modelId="{9CE93E5C-DF73-4B88-A380-2824884918E5}" type="presOf" srcId="{188FFFA8-6BE6-405E-9F6F-3963B9BEACDB}" destId="{AEFF1EFB-11B0-484E-9614-FD348F852CD4}" srcOrd="1" destOrd="0" presId="urn:microsoft.com/office/officeart/2005/8/layout/vProcess5"/>
    <dgm:cxn modelId="{92C8C860-58C3-4678-A2F1-9546B15AB857}" type="presOf" srcId="{2AB3F02B-0B66-47DC-BE39-33E9A2F9FBDB}" destId="{FEA34573-05CB-47D3-A675-DF7CB14EDA58}" srcOrd="0" destOrd="0" presId="urn:microsoft.com/office/officeart/2005/8/layout/vProcess5"/>
    <dgm:cxn modelId="{60C12E6A-3C67-47A9-B380-F40E8CE18B17}" srcId="{D642C385-4D3C-4665-A734-A3658BF33FC2}" destId="{188FFFA8-6BE6-405E-9F6F-3963B9BEACDB}" srcOrd="2" destOrd="0" parTransId="{6127071C-CB7D-42F9-99B8-FA7519B0A7DF}" sibTransId="{5C34F378-AE2D-48CE-B1B2-F84BD6F3A448}"/>
    <dgm:cxn modelId="{65A664A5-30E0-496C-A6AC-FA8E8C2A03A5}" type="presOf" srcId="{94746036-9CD6-46AD-9107-2A340761B1A9}" destId="{EAAE954B-18DC-4102-A722-B05FF616B7E0}" srcOrd="1" destOrd="0" presId="urn:microsoft.com/office/officeart/2005/8/layout/vProcess5"/>
    <dgm:cxn modelId="{2690CFAE-3435-46A8-8C51-55EFF9F24F93}" type="presOf" srcId="{008E4B84-454F-4080-8F14-86A2FAA2DC85}" destId="{922A0BEF-4F02-48C7-8997-9A08B8EFDE5B}" srcOrd="0" destOrd="0" presId="urn:microsoft.com/office/officeart/2005/8/layout/vProcess5"/>
    <dgm:cxn modelId="{4A3DD8B1-9D79-4662-A4F5-D6EC00AB8C5C}" srcId="{D642C385-4D3C-4665-A734-A3658BF33FC2}" destId="{94746036-9CD6-46AD-9107-2A340761B1A9}" srcOrd="1" destOrd="0" parTransId="{CAF42441-9502-42B9-AEF8-7A5DD990FC62}" sibTransId="{2AB3F02B-0B66-47DC-BE39-33E9A2F9FBDB}"/>
    <dgm:cxn modelId="{042D2FB9-B66D-4FB9-8FFA-5C9338096E64}" srcId="{D642C385-4D3C-4665-A734-A3658BF33FC2}" destId="{A9F109B5-1EC4-49CD-878E-7E9D44B9A011}" srcOrd="0" destOrd="0" parTransId="{8ABAA06B-F71E-4951-91EB-76075D80E47B}" sibTransId="{008E4B84-454F-4080-8F14-86A2FAA2DC85}"/>
    <dgm:cxn modelId="{010259FC-ED98-4C3F-878F-1C3FC1136678}" type="presOf" srcId="{A9F109B5-1EC4-49CD-878E-7E9D44B9A011}" destId="{192480CE-FE7F-479C-8DBC-052DFBBE0CE4}" srcOrd="1" destOrd="0" presId="urn:microsoft.com/office/officeart/2005/8/layout/vProcess5"/>
    <dgm:cxn modelId="{8565F698-29AB-404B-BFB6-11BE3ABE5572}" type="presParOf" srcId="{B6A36496-7339-442A-BC6D-81971D3C7BB0}" destId="{C563514A-FE4F-4A8D-872F-F6F5EA6D9B9A}" srcOrd="0" destOrd="0" presId="urn:microsoft.com/office/officeart/2005/8/layout/vProcess5"/>
    <dgm:cxn modelId="{8081A52F-FD7E-43F4-B01A-B552C9DD3B71}" type="presParOf" srcId="{B6A36496-7339-442A-BC6D-81971D3C7BB0}" destId="{C6658775-291D-42F9-9E98-9E77C6645EE5}" srcOrd="1" destOrd="0" presId="urn:microsoft.com/office/officeart/2005/8/layout/vProcess5"/>
    <dgm:cxn modelId="{139CE028-882E-4A01-B629-866EFB9995A0}" type="presParOf" srcId="{B6A36496-7339-442A-BC6D-81971D3C7BB0}" destId="{61828C2C-F130-4CF3-B4C4-F481AA68D8C6}" srcOrd="2" destOrd="0" presId="urn:microsoft.com/office/officeart/2005/8/layout/vProcess5"/>
    <dgm:cxn modelId="{ECB55513-4240-4D78-A63F-0574DFF6B4D6}" type="presParOf" srcId="{B6A36496-7339-442A-BC6D-81971D3C7BB0}" destId="{8AB0D6DE-6651-40D0-AFA1-80E33C1041AF}" srcOrd="3" destOrd="0" presId="urn:microsoft.com/office/officeart/2005/8/layout/vProcess5"/>
    <dgm:cxn modelId="{4F17FDFA-5BBA-4772-990D-BE904531F935}" type="presParOf" srcId="{B6A36496-7339-442A-BC6D-81971D3C7BB0}" destId="{922A0BEF-4F02-48C7-8997-9A08B8EFDE5B}" srcOrd="4" destOrd="0" presId="urn:microsoft.com/office/officeart/2005/8/layout/vProcess5"/>
    <dgm:cxn modelId="{0ABE6DCC-9CA7-4491-920F-5A1D39D1A418}" type="presParOf" srcId="{B6A36496-7339-442A-BC6D-81971D3C7BB0}" destId="{FEA34573-05CB-47D3-A675-DF7CB14EDA58}" srcOrd="5" destOrd="0" presId="urn:microsoft.com/office/officeart/2005/8/layout/vProcess5"/>
    <dgm:cxn modelId="{EBB05C9C-280F-4E54-8DD2-E798227AADF3}" type="presParOf" srcId="{B6A36496-7339-442A-BC6D-81971D3C7BB0}" destId="{192480CE-FE7F-479C-8DBC-052DFBBE0CE4}" srcOrd="6" destOrd="0" presId="urn:microsoft.com/office/officeart/2005/8/layout/vProcess5"/>
    <dgm:cxn modelId="{C3F669E1-5A4E-411E-9510-4CD74A3E32B4}" type="presParOf" srcId="{B6A36496-7339-442A-BC6D-81971D3C7BB0}" destId="{EAAE954B-18DC-4102-A722-B05FF616B7E0}" srcOrd="7" destOrd="0" presId="urn:microsoft.com/office/officeart/2005/8/layout/vProcess5"/>
    <dgm:cxn modelId="{49F247EA-A6BA-4C3E-A0A5-DAA99D4D3FC8}" type="presParOf" srcId="{B6A36496-7339-442A-BC6D-81971D3C7BB0}" destId="{AEFF1EFB-11B0-484E-9614-FD348F852CD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CA3D76-194B-4C8D-9BD4-515A92CC0E58}" type="doc">
      <dgm:prSet loTypeId="urn:microsoft.com/office/officeart/2005/8/layout/matrix2" loCatId="matrix" qsTypeId="urn:microsoft.com/office/officeart/2005/8/quickstyle/simple1" qsCatId="simple" csTypeId="urn:microsoft.com/office/officeart/2005/8/colors/colorful5" csCatId="colorful"/>
      <dgm:spPr/>
      <dgm:t>
        <a:bodyPr/>
        <a:lstStyle/>
        <a:p>
          <a:endParaRPr lang="en-US"/>
        </a:p>
      </dgm:t>
    </dgm:pt>
    <dgm:pt modelId="{3DB31046-BB76-4A95-81CF-56EB7A6CD853}">
      <dgm:prSet custT="1"/>
      <dgm:spPr/>
      <dgm:t>
        <a:bodyPr/>
        <a:lstStyle/>
        <a:p>
          <a:r>
            <a:rPr lang="en-US" sz="1800" dirty="0"/>
            <a:t>Important to understand how students choose certain career paths.</a:t>
          </a:r>
        </a:p>
      </dgm:t>
    </dgm:pt>
    <dgm:pt modelId="{E0DFA38D-1591-4209-96FA-080DD4374498}" type="parTrans" cxnId="{69232837-FC01-4461-A44B-BCDFEA48F0AB}">
      <dgm:prSet/>
      <dgm:spPr/>
      <dgm:t>
        <a:bodyPr/>
        <a:lstStyle/>
        <a:p>
          <a:endParaRPr lang="en-US"/>
        </a:p>
      </dgm:t>
    </dgm:pt>
    <dgm:pt modelId="{D623DF2D-64C7-4BEB-96EB-24C0ADB16D66}" type="sibTrans" cxnId="{69232837-FC01-4461-A44B-BCDFEA48F0AB}">
      <dgm:prSet/>
      <dgm:spPr/>
      <dgm:t>
        <a:bodyPr/>
        <a:lstStyle/>
        <a:p>
          <a:endParaRPr lang="en-US"/>
        </a:p>
      </dgm:t>
    </dgm:pt>
    <dgm:pt modelId="{A5961F1E-3B54-4C31-95C4-BE50DB7F9CB5}">
      <dgm:prSet custT="1"/>
      <dgm:spPr/>
      <dgm:t>
        <a:bodyPr/>
        <a:lstStyle/>
        <a:p>
          <a:r>
            <a:rPr lang="en-US" sz="1800" dirty="0"/>
            <a:t>A career course can positively influence students’ ability to navigate decision-making processes and career choice certainty.</a:t>
          </a:r>
        </a:p>
      </dgm:t>
    </dgm:pt>
    <dgm:pt modelId="{7094FC94-D815-4510-AEC8-8478FDFB3CBE}" type="parTrans" cxnId="{3526D938-3DF0-4748-8609-2F752B61F5D3}">
      <dgm:prSet/>
      <dgm:spPr/>
      <dgm:t>
        <a:bodyPr/>
        <a:lstStyle/>
        <a:p>
          <a:endParaRPr lang="en-US"/>
        </a:p>
      </dgm:t>
    </dgm:pt>
    <dgm:pt modelId="{C497CCE4-197C-41EC-8FDE-419EA1F9424E}" type="sibTrans" cxnId="{3526D938-3DF0-4748-8609-2F752B61F5D3}">
      <dgm:prSet/>
      <dgm:spPr/>
      <dgm:t>
        <a:bodyPr/>
        <a:lstStyle/>
        <a:p>
          <a:endParaRPr lang="en-US"/>
        </a:p>
      </dgm:t>
    </dgm:pt>
    <dgm:pt modelId="{706D02D0-3A5C-41F6-8A67-2568E0109DE1}">
      <dgm:prSet custT="1"/>
      <dgm:spPr/>
      <dgm:t>
        <a:bodyPr/>
        <a:lstStyle/>
        <a:p>
          <a:r>
            <a:rPr lang="en-US" sz="1800" dirty="0"/>
            <a:t>PI is important to develop through foundation courses. Limited tools to gauge those of allied health students.</a:t>
          </a:r>
        </a:p>
      </dgm:t>
    </dgm:pt>
    <dgm:pt modelId="{A56DCF5B-86CF-4C1C-A3AA-8F8965DBC188}" type="parTrans" cxnId="{E9137593-23D8-451D-936D-F741A4C69F0A}">
      <dgm:prSet/>
      <dgm:spPr/>
      <dgm:t>
        <a:bodyPr/>
        <a:lstStyle/>
        <a:p>
          <a:endParaRPr lang="en-US"/>
        </a:p>
      </dgm:t>
    </dgm:pt>
    <dgm:pt modelId="{FE9EC5D2-C37C-4C90-A2F1-1091D5952F85}" type="sibTrans" cxnId="{E9137593-23D8-451D-936D-F741A4C69F0A}">
      <dgm:prSet/>
      <dgm:spPr/>
      <dgm:t>
        <a:bodyPr/>
        <a:lstStyle/>
        <a:p>
          <a:endParaRPr lang="en-US"/>
        </a:p>
      </dgm:t>
    </dgm:pt>
    <dgm:pt modelId="{76EFEE54-0892-433F-AE64-D81A0A0A322F}">
      <dgm:prSet custT="1"/>
      <dgm:spPr/>
      <dgm:t>
        <a:bodyPr/>
        <a:lstStyle/>
        <a:p>
          <a:r>
            <a:rPr lang="en-US" sz="1800" dirty="0"/>
            <a:t>Students must develop a preference followed by a confidence in their field. This is critical to foster from the beginning of a program.</a:t>
          </a:r>
        </a:p>
      </dgm:t>
    </dgm:pt>
    <dgm:pt modelId="{68495ECB-FE95-47C1-8C04-44BC5CB18A36}" type="parTrans" cxnId="{E37B80C2-FBF6-4FB5-901B-E535E1690FDD}">
      <dgm:prSet/>
      <dgm:spPr/>
      <dgm:t>
        <a:bodyPr/>
        <a:lstStyle/>
        <a:p>
          <a:endParaRPr lang="en-US"/>
        </a:p>
      </dgm:t>
    </dgm:pt>
    <dgm:pt modelId="{4A8BA00E-D306-453D-B26E-222CF497287A}" type="sibTrans" cxnId="{E37B80C2-FBF6-4FB5-901B-E535E1690FDD}">
      <dgm:prSet/>
      <dgm:spPr/>
      <dgm:t>
        <a:bodyPr/>
        <a:lstStyle/>
        <a:p>
          <a:endParaRPr lang="en-US"/>
        </a:p>
      </dgm:t>
    </dgm:pt>
    <dgm:pt modelId="{AF1A2830-002B-4BCB-8CB4-C0698BDBCEA5}" type="pres">
      <dgm:prSet presAssocID="{FFCA3D76-194B-4C8D-9BD4-515A92CC0E58}" presName="matrix" presStyleCnt="0">
        <dgm:presLayoutVars>
          <dgm:chMax val="1"/>
          <dgm:dir/>
          <dgm:resizeHandles val="exact"/>
        </dgm:presLayoutVars>
      </dgm:prSet>
      <dgm:spPr/>
    </dgm:pt>
    <dgm:pt modelId="{94975656-D7E1-426C-9BA8-919A8F57C9AD}" type="pres">
      <dgm:prSet presAssocID="{FFCA3D76-194B-4C8D-9BD4-515A92CC0E58}" presName="axisShape" presStyleLbl="bgShp" presStyleIdx="0" presStyleCnt="1"/>
      <dgm:spPr/>
    </dgm:pt>
    <dgm:pt modelId="{971CFAA8-73EC-41EA-8EC9-C64B12933167}" type="pres">
      <dgm:prSet presAssocID="{FFCA3D76-194B-4C8D-9BD4-515A92CC0E58}" presName="rect1" presStyleLbl="node1" presStyleIdx="0" presStyleCnt="4" custLinFactNeighborX="-2393">
        <dgm:presLayoutVars>
          <dgm:chMax val="0"/>
          <dgm:chPref val="0"/>
          <dgm:bulletEnabled val="1"/>
        </dgm:presLayoutVars>
      </dgm:prSet>
      <dgm:spPr/>
    </dgm:pt>
    <dgm:pt modelId="{05C3151C-2AFE-4269-9359-5C2EFD75EBA3}" type="pres">
      <dgm:prSet presAssocID="{FFCA3D76-194B-4C8D-9BD4-515A92CC0E58}" presName="rect2" presStyleLbl="node1" presStyleIdx="1" presStyleCnt="4">
        <dgm:presLayoutVars>
          <dgm:chMax val="0"/>
          <dgm:chPref val="0"/>
          <dgm:bulletEnabled val="1"/>
        </dgm:presLayoutVars>
      </dgm:prSet>
      <dgm:spPr/>
    </dgm:pt>
    <dgm:pt modelId="{8A5842E5-FCDC-45D0-9382-398CDBA3C8D3}" type="pres">
      <dgm:prSet presAssocID="{FFCA3D76-194B-4C8D-9BD4-515A92CC0E58}" presName="rect3" presStyleLbl="node1" presStyleIdx="2" presStyleCnt="4">
        <dgm:presLayoutVars>
          <dgm:chMax val="0"/>
          <dgm:chPref val="0"/>
          <dgm:bulletEnabled val="1"/>
        </dgm:presLayoutVars>
      </dgm:prSet>
      <dgm:spPr/>
    </dgm:pt>
    <dgm:pt modelId="{2A42715F-B505-44CC-A85A-A6F3E5C67406}" type="pres">
      <dgm:prSet presAssocID="{FFCA3D76-194B-4C8D-9BD4-515A92CC0E58}" presName="rect4" presStyleLbl="node1" presStyleIdx="3" presStyleCnt="4">
        <dgm:presLayoutVars>
          <dgm:chMax val="0"/>
          <dgm:chPref val="0"/>
          <dgm:bulletEnabled val="1"/>
        </dgm:presLayoutVars>
      </dgm:prSet>
      <dgm:spPr/>
    </dgm:pt>
  </dgm:ptLst>
  <dgm:cxnLst>
    <dgm:cxn modelId="{CB3AEB21-B6AA-42B0-A763-F37B4B37F621}" type="presOf" srcId="{A5961F1E-3B54-4C31-95C4-BE50DB7F9CB5}" destId="{05C3151C-2AFE-4269-9359-5C2EFD75EBA3}" srcOrd="0" destOrd="0" presId="urn:microsoft.com/office/officeart/2005/8/layout/matrix2"/>
    <dgm:cxn modelId="{69232837-FC01-4461-A44B-BCDFEA48F0AB}" srcId="{FFCA3D76-194B-4C8D-9BD4-515A92CC0E58}" destId="{3DB31046-BB76-4A95-81CF-56EB7A6CD853}" srcOrd="0" destOrd="0" parTransId="{E0DFA38D-1591-4209-96FA-080DD4374498}" sibTransId="{D623DF2D-64C7-4BEB-96EB-24C0ADB16D66}"/>
    <dgm:cxn modelId="{3526D938-3DF0-4748-8609-2F752B61F5D3}" srcId="{FFCA3D76-194B-4C8D-9BD4-515A92CC0E58}" destId="{A5961F1E-3B54-4C31-95C4-BE50DB7F9CB5}" srcOrd="1" destOrd="0" parTransId="{7094FC94-D815-4510-AEC8-8478FDFB3CBE}" sibTransId="{C497CCE4-197C-41EC-8FDE-419EA1F9424E}"/>
    <dgm:cxn modelId="{E0AEAB3F-ECC7-4072-85C3-28F217EAA249}" type="presOf" srcId="{FFCA3D76-194B-4C8D-9BD4-515A92CC0E58}" destId="{AF1A2830-002B-4BCB-8CB4-C0698BDBCEA5}" srcOrd="0" destOrd="0" presId="urn:microsoft.com/office/officeart/2005/8/layout/matrix2"/>
    <dgm:cxn modelId="{92EE5C46-49BC-4C98-95DC-29C52967559C}" type="presOf" srcId="{76EFEE54-0892-433F-AE64-D81A0A0A322F}" destId="{2A42715F-B505-44CC-A85A-A6F3E5C67406}" srcOrd="0" destOrd="0" presId="urn:microsoft.com/office/officeart/2005/8/layout/matrix2"/>
    <dgm:cxn modelId="{084FEB56-DDCF-4C71-93E1-01FA2D73E4B5}" type="presOf" srcId="{706D02D0-3A5C-41F6-8A67-2568E0109DE1}" destId="{8A5842E5-FCDC-45D0-9382-398CDBA3C8D3}" srcOrd="0" destOrd="0" presId="urn:microsoft.com/office/officeart/2005/8/layout/matrix2"/>
    <dgm:cxn modelId="{E9137593-23D8-451D-936D-F741A4C69F0A}" srcId="{FFCA3D76-194B-4C8D-9BD4-515A92CC0E58}" destId="{706D02D0-3A5C-41F6-8A67-2568E0109DE1}" srcOrd="2" destOrd="0" parTransId="{A56DCF5B-86CF-4C1C-A3AA-8F8965DBC188}" sibTransId="{FE9EC5D2-C37C-4C90-A2F1-1091D5952F85}"/>
    <dgm:cxn modelId="{E37B80C2-FBF6-4FB5-901B-E535E1690FDD}" srcId="{FFCA3D76-194B-4C8D-9BD4-515A92CC0E58}" destId="{76EFEE54-0892-433F-AE64-D81A0A0A322F}" srcOrd="3" destOrd="0" parTransId="{68495ECB-FE95-47C1-8C04-44BC5CB18A36}" sibTransId="{4A8BA00E-D306-453D-B26E-222CF497287A}"/>
    <dgm:cxn modelId="{618895EC-A488-4844-B264-A18291092821}" type="presOf" srcId="{3DB31046-BB76-4A95-81CF-56EB7A6CD853}" destId="{971CFAA8-73EC-41EA-8EC9-C64B12933167}" srcOrd="0" destOrd="0" presId="urn:microsoft.com/office/officeart/2005/8/layout/matrix2"/>
    <dgm:cxn modelId="{DF2F0DC2-55DE-4114-AF2F-522007A6424D}" type="presParOf" srcId="{AF1A2830-002B-4BCB-8CB4-C0698BDBCEA5}" destId="{94975656-D7E1-426C-9BA8-919A8F57C9AD}" srcOrd="0" destOrd="0" presId="urn:microsoft.com/office/officeart/2005/8/layout/matrix2"/>
    <dgm:cxn modelId="{AD43AB1B-D382-4CF2-B7AD-D9F4F2A67498}" type="presParOf" srcId="{AF1A2830-002B-4BCB-8CB4-C0698BDBCEA5}" destId="{971CFAA8-73EC-41EA-8EC9-C64B12933167}" srcOrd="1" destOrd="0" presId="urn:microsoft.com/office/officeart/2005/8/layout/matrix2"/>
    <dgm:cxn modelId="{717C7FE3-0D70-40E5-AAFB-18E8407E0ACF}" type="presParOf" srcId="{AF1A2830-002B-4BCB-8CB4-C0698BDBCEA5}" destId="{05C3151C-2AFE-4269-9359-5C2EFD75EBA3}" srcOrd="2" destOrd="0" presId="urn:microsoft.com/office/officeart/2005/8/layout/matrix2"/>
    <dgm:cxn modelId="{3C3C864C-F95F-41B3-B9DB-90B7E353F3C9}" type="presParOf" srcId="{AF1A2830-002B-4BCB-8CB4-C0698BDBCEA5}" destId="{8A5842E5-FCDC-45D0-9382-398CDBA3C8D3}" srcOrd="3" destOrd="0" presId="urn:microsoft.com/office/officeart/2005/8/layout/matrix2"/>
    <dgm:cxn modelId="{168036D0-227A-46B1-94AE-F178F21E6104}" type="presParOf" srcId="{AF1A2830-002B-4BCB-8CB4-C0698BDBCEA5}" destId="{2A42715F-B505-44CC-A85A-A6F3E5C67406}"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766A4D-B51F-48FF-B717-6B2AC088D3E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F769906-FE10-4387-BE59-FF82E7E85709}">
      <dgm:prSet/>
      <dgm:spPr/>
      <dgm:t>
        <a:bodyPr/>
        <a:lstStyle/>
        <a:p>
          <a:r>
            <a:rPr lang="en-US"/>
            <a:t>Told it was a good career</a:t>
          </a:r>
        </a:p>
      </dgm:t>
    </dgm:pt>
    <dgm:pt modelId="{BCAE4406-5224-488A-81F2-D44AFF929085}" type="parTrans" cxnId="{F4B3FE5E-659D-4C8E-B5A7-84EE237A3E9D}">
      <dgm:prSet/>
      <dgm:spPr/>
      <dgm:t>
        <a:bodyPr/>
        <a:lstStyle/>
        <a:p>
          <a:endParaRPr lang="en-US"/>
        </a:p>
      </dgm:t>
    </dgm:pt>
    <dgm:pt modelId="{D6FC8A45-5A40-4858-8090-363D67736B20}" type="sibTrans" cxnId="{F4B3FE5E-659D-4C8E-B5A7-84EE237A3E9D}">
      <dgm:prSet/>
      <dgm:spPr/>
      <dgm:t>
        <a:bodyPr/>
        <a:lstStyle/>
        <a:p>
          <a:endParaRPr lang="en-US"/>
        </a:p>
      </dgm:t>
    </dgm:pt>
    <dgm:pt modelId="{115C2582-3483-4DD3-838D-76FAD6ECB565}">
      <dgm:prSet/>
      <dgm:spPr/>
      <dgm:t>
        <a:bodyPr/>
        <a:lstStyle/>
        <a:p>
          <a:r>
            <a:rPr lang="en-US"/>
            <a:t>Enjoy working with teams</a:t>
          </a:r>
        </a:p>
      </dgm:t>
    </dgm:pt>
    <dgm:pt modelId="{F237D325-5A4D-4FC0-83ED-E9D1C16A42DA}" type="parTrans" cxnId="{5F5E62D5-BD3D-46E8-B4C9-427FC19AB0E7}">
      <dgm:prSet/>
      <dgm:spPr/>
      <dgm:t>
        <a:bodyPr/>
        <a:lstStyle/>
        <a:p>
          <a:endParaRPr lang="en-US"/>
        </a:p>
      </dgm:t>
    </dgm:pt>
    <dgm:pt modelId="{415A49A6-4A6D-42A4-BBBD-00C888A96890}" type="sibTrans" cxnId="{5F5E62D5-BD3D-46E8-B4C9-427FC19AB0E7}">
      <dgm:prSet/>
      <dgm:spPr/>
      <dgm:t>
        <a:bodyPr/>
        <a:lstStyle/>
        <a:p>
          <a:endParaRPr lang="en-US"/>
        </a:p>
      </dgm:t>
    </dgm:pt>
    <dgm:pt modelId="{E7E4E535-4431-4F34-B378-C2A88180CEAC}">
      <dgm:prSet/>
      <dgm:spPr/>
      <dgm:t>
        <a:bodyPr/>
        <a:lstStyle/>
        <a:p>
          <a:r>
            <a:rPr lang="en-US"/>
            <a:t>Believe it’s a career I can enjoy</a:t>
          </a:r>
        </a:p>
      </dgm:t>
    </dgm:pt>
    <dgm:pt modelId="{408F0168-0EA5-449D-957E-4AE6A32ACDD4}" type="parTrans" cxnId="{88B091E4-3587-4A43-8010-8B22C6F0C80C}">
      <dgm:prSet/>
      <dgm:spPr/>
      <dgm:t>
        <a:bodyPr/>
        <a:lstStyle/>
        <a:p>
          <a:endParaRPr lang="en-US"/>
        </a:p>
      </dgm:t>
    </dgm:pt>
    <dgm:pt modelId="{4A5B0E8E-9C0D-4868-9DF6-7FCF27300AA6}" type="sibTrans" cxnId="{88B091E4-3587-4A43-8010-8B22C6F0C80C}">
      <dgm:prSet/>
      <dgm:spPr/>
      <dgm:t>
        <a:bodyPr/>
        <a:lstStyle/>
        <a:p>
          <a:endParaRPr lang="en-US"/>
        </a:p>
      </dgm:t>
    </dgm:pt>
    <dgm:pt modelId="{0A3E027B-C099-4CE8-8230-5ECFDA783943}">
      <dgm:prSet/>
      <dgm:spPr/>
      <dgm:t>
        <a:bodyPr/>
        <a:lstStyle/>
        <a:p>
          <a:r>
            <a:rPr lang="en-US"/>
            <a:t>Versatile/ never boring</a:t>
          </a:r>
        </a:p>
      </dgm:t>
    </dgm:pt>
    <dgm:pt modelId="{9CF22C9D-394A-4F3F-ABCD-20D46359ACF3}" type="parTrans" cxnId="{719F99E2-4E49-4935-8091-3A959E6A10E9}">
      <dgm:prSet/>
      <dgm:spPr/>
      <dgm:t>
        <a:bodyPr/>
        <a:lstStyle/>
        <a:p>
          <a:endParaRPr lang="en-US"/>
        </a:p>
      </dgm:t>
    </dgm:pt>
    <dgm:pt modelId="{AF2A5408-918F-4C9B-8E8D-037AABC4530A}" type="sibTrans" cxnId="{719F99E2-4E49-4935-8091-3A959E6A10E9}">
      <dgm:prSet/>
      <dgm:spPr/>
      <dgm:t>
        <a:bodyPr/>
        <a:lstStyle/>
        <a:p>
          <a:endParaRPr lang="en-US"/>
        </a:p>
      </dgm:t>
    </dgm:pt>
    <dgm:pt modelId="{6D960BD7-F8E0-4DF6-BBE8-9960889248FB}">
      <dgm:prSet/>
      <dgm:spPr/>
      <dgm:t>
        <a:bodyPr/>
        <a:lstStyle/>
        <a:p>
          <a:r>
            <a:rPr lang="en-US"/>
            <a:t>Do not want to be a surgeon or a nurse</a:t>
          </a:r>
        </a:p>
      </dgm:t>
    </dgm:pt>
    <dgm:pt modelId="{8EE93DB3-F426-4F03-AE24-301A826111A6}" type="parTrans" cxnId="{FA2FC913-1DF4-4624-B9AE-9937B061C0BC}">
      <dgm:prSet/>
      <dgm:spPr/>
      <dgm:t>
        <a:bodyPr/>
        <a:lstStyle/>
        <a:p>
          <a:endParaRPr lang="en-US"/>
        </a:p>
      </dgm:t>
    </dgm:pt>
    <dgm:pt modelId="{4B75598E-EAFF-41EB-87B4-87638C224F66}" type="sibTrans" cxnId="{FA2FC913-1DF4-4624-B9AE-9937B061C0BC}">
      <dgm:prSet/>
      <dgm:spPr/>
      <dgm:t>
        <a:bodyPr/>
        <a:lstStyle/>
        <a:p>
          <a:endParaRPr lang="en-US"/>
        </a:p>
      </dgm:t>
    </dgm:pt>
    <dgm:pt modelId="{F7AF8097-82B1-4E96-ADDD-424DF2FBABC8}">
      <dgm:prSet/>
      <dgm:spPr/>
      <dgm:t>
        <a:bodyPr/>
        <a:lstStyle/>
        <a:p>
          <a:r>
            <a:rPr lang="en-US"/>
            <a:t>Previous personal experience having surgery</a:t>
          </a:r>
        </a:p>
      </dgm:t>
    </dgm:pt>
    <dgm:pt modelId="{3B10144B-0C6E-4DC0-A3F7-460D37FF8AE2}" type="parTrans" cxnId="{0EB240DD-A55C-48D7-8D30-C55863ADE81D}">
      <dgm:prSet/>
      <dgm:spPr/>
      <dgm:t>
        <a:bodyPr/>
        <a:lstStyle/>
        <a:p>
          <a:endParaRPr lang="en-US"/>
        </a:p>
      </dgm:t>
    </dgm:pt>
    <dgm:pt modelId="{E6872B37-FAFD-48AA-995B-9A2C3C278778}" type="sibTrans" cxnId="{0EB240DD-A55C-48D7-8D30-C55863ADE81D}">
      <dgm:prSet/>
      <dgm:spPr/>
      <dgm:t>
        <a:bodyPr/>
        <a:lstStyle/>
        <a:p>
          <a:endParaRPr lang="en-US"/>
        </a:p>
      </dgm:t>
    </dgm:pt>
    <dgm:pt modelId="{4D7412C6-DB74-4DC4-923D-135662D69655}" type="pres">
      <dgm:prSet presAssocID="{9E766A4D-B51F-48FF-B717-6B2AC088D3E4}" presName="vert0" presStyleCnt="0">
        <dgm:presLayoutVars>
          <dgm:dir/>
          <dgm:animOne val="branch"/>
          <dgm:animLvl val="lvl"/>
        </dgm:presLayoutVars>
      </dgm:prSet>
      <dgm:spPr/>
    </dgm:pt>
    <dgm:pt modelId="{042E302E-B165-416D-885D-110745F2CC5D}" type="pres">
      <dgm:prSet presAssocID="{DF769906-FE10-4387-BE59-FF82E7E85709}" presName="thickLine" presStyleLbl="alignNode1" presStyleIdx="0" presStyleCnt="6"/>
      <dgm:spPr/>
    </dgm:pt>
    <dgm:pt modelId="{4B32AAE1-E1ED-41B9-815D-8DA98A5F0946}" type="pres">
      <dgm:prSet presAssocID="{DF769906-FE10-4387-BE59-FF82E7E85709}" presName="horz1" presStyleCnt="0"/>
      <dgm:spPr/>
    </dgm:pt>
    <dgm:pt modelId="{84CC7566-A2A8-46A0-9E5C-69FCB240832F}" type="pres">
      <dgm:prSet presAssocID="{DF769906-FE10-4387-BE59-FF82E7E85709}" presName="tx1" presStyleLbl="revTx" presStyleIdx="0" presStyleCnt="6"/>
      <dgm:spPr/>
    </dgm:pt>
    <dgm:pt modelId="{E0E04E0C-C665-4BC9-9A1E-5B98A575F758}" type="pres">
      <dgm:prSet presAssocID="{DF769906-FE10-4387-BE59-FF82E7E85709}" presName="vert1" presStyleCnt="0"/>
      <dgm:spPr/>
    </dgm:pt>
    <dgm:pt modelId="{0689FABD-3C96-49C8-8403-3F54C0FDD862}" type="pres">
      <dgm:prSet presAssocID="{115C2582-3483-4DD3-838D-76FAD6ECB565}" presName="thickLine" presStyleLbl="alignNode1" presStyleIdx="1" presStyleCnt="6"/>
      <dgm:spPr/>
    </dgm:pt>
    <dgm:pt modelId="{D516E40B-C1CA-452B-8187-7BAF354DF5F6}" type="pres">
      <dgm:prSet presAssocID="{115C2582-3483-4DD3-838D-76FAD6ECB565}" presName="horz1" presStyleCnt="0"/>
      <dgm:spPr/>
    </dgm:pt>
    <dgm:pt modelId="{CAA23A89-3313-4BB3-A326-63F4986FE7F0}" type="pres">
      <dgm:prSet presAssocID="{115C2582-3483-4DD3-838D-76FAD6ECB565}" presName="tx1" presStyleLbl="revTx" presStyleIdx="1" presStyleCnt="6"/>
      <dgm:spPr/>
    </dgm:pt>
    <dgm:pt modelId="{429D0965-A647-43EC-9148-84E7163A2628}" type="pres">
      <dgm:prSet presAssocID="{115C2582-3483-4DD3-838D-76FAD6ECB565}" presName="vert1" presStyleCnt="0"/>
      <dgm:spPr/>
    </dgm:pt>
    <dgm:pt modelId="{69AB6651-62AB-43C7-A995-8D8222373242}" type="pres">
      <dgm:prSet presAssocID="{E7E4E535-4431-4F34-B378-C2A88180CEAC}" presName="thickLine" presStyleLbl="alignNode1" presStyleIdx="2" presStyleCnt="6"/>
      <dgm:spPr/>
    </dgm:pt>
    <dgm:pt modelId="{4CD70486-3D69-4956-97EF-0265180D9E45}" type="pres">
      <dgm:prSet presAssocID="{E7E4E535-4431-4F34-B378-C2A88180CEAC}" presName="horz1" presStyleCnt="0"/>
      <dgm:spPr/>
    </dgm:pt>
    <dgm:pt modelId="{6AEACB08-85CE-413C-BAEB-870298F4385A}" type="pres">
      <dgm:prSet presAssocID="{E7E4E535-4431-4F34-B378-C2A88180CEAC}" presName="tx1" presStyleLbl="revTx" presStyleIdx="2" presStyleCnt="6"/>
      <dgm:spPr/>
    </dgm:pt>
    <dgm:pt modelId="{504272D2-4516-43A9-AD38-261DA2AEB9E2}" type="pres">
      <dgm:prSet presAssocID="{E7E4E535-4431-4F34-B378-C2A88180CEAC}" presName="vert1" presStyleCnt="0"/>
      <dgm:spPr/>
    </dgm:pt>
    <dgm:pt modelId="{EBE28402-50B5-46EB-95D6-92656C958933}" type="pres">
      <dgm:prSet presAssocID="{0A3E027B-C099-4CE8-8230-5ECFDA783943}" presName="thickLine" presStyleLbl="alignNode1" presStyleIdx="3" presStyleCnt="6"/>
      <dgm:spPr/>
    </dgm:pt>
    <dgm:pt modelId="{FA0F9741-C987-4117-A00B-0BC3B388BD62}" type="pres">
      <dgm:prSet presAssocID="{0A3E027B-C099-4CE8-8230-5ECFDA783943}" presName="horz1" presStyleCnt="0"/>
      <dgm:spPr/>
    </dgm:pt>
    <dgm:pt modelId="{5DA300A3-04DB-46EB-9150-F59A553C7729}" type="pres">
      <dgm:prSet presAssocID="{0A3E027B-C099-4CE8-8230-5ECFDA783943}" presName="tx1" presStyleLbl="revTx" presStyleIdx="3" presStyleCnt="6"/>
      <dgm:spPr/>
    </dgm:pt>
    <dgm:pt modelId="{4B5329D7-AE95-4B17-9A8C-E369F50EA6FA}" type="pres">
      <dgm:prSet presAssocID="{0A3E027B-C099-4CE8-8230-5ECFDA783943}" presName="vert1" presStyleCnt="0"/>
      <dgm:spPr/>
    </dgm:pt>
    <dgm:pt modelId="{C17C3821-24BC-4A5C-B815-1BEDF372FD4C}" type="pres">
      <dgm:prSet presAssocID="{6D960BD7-F8E0-4DF6-BBE8-9960889248FB}" presName="thickLine" presStyleLbl="alignNode1" presStyleIdx="4" presStyleCnt="6"/>
      <dgm:spPr/>
    </dgm:pt>
    <dgm:pt modelId="{B8981A8F-E980-4A6F-931F-277A5A91071A}" type="pres">
      <dgm:prSet presAssocID="{6D960BD7-F8E0-4DF6-BBE8-9960889248FB}" presName="horz1" presStyleCnt="0"/>
      <dgm:spPr/>
    </dgm:pt>
    <dgm:pt modelId="{981715BE-74A5-4D13-AFC6-809FDC492481}" type="pres">
      <dgm:prSet presAssocID="{6D960BD7-F8E0-4DF6-BBE8-9960889248FB}" presName="tx1" presStyleLbl="revTx" presStyleIdx="4" presStyleCnt="6"/>
      <dgm:spPr/>
    </dgm:pt>
    <dgm:pt modelId="{277CBEBC-4EEE-4D36-814D-A6B396A5BAFE}" type="pres">
      <dgm:prSet presAssocID="{6D960BD7-F8E0-4DF6-BBE8-9960889248FB}" presName="vert1" presStyleCnt="0"/>
      <dgm:spPr/>
    </dgm:pt>
    <dgm:pt modelId="{5AB439EE-9835-4F79-B271-E1A22BB6A7B0}" type="pres">
      <dgm:prSet presAssocID="{F7AF8097-82B1-4E96-ADDD-424DF2FBABC8}" presName="thickLine" presStyleLbl="alignNode1" presStyleIdx="5" presStyleCnt="6"/>
      <dgm:spPr/>
    </dgm:pt>
    <dgm:pt modelId="{6DA3B333-F3AA-46EC-A950-82917353DB30}" type="pres">
      <dgm:prSet presAssocID="{F7AF8097-82B1-4E96-ADDD-424DF2FBABC8}" presName="horz1" presStyleCnt="0"/>
      <dgm:spPr/>
    </dgm:pt>
    <dgm:pt modelId="{5981FDBE-032A-405B-B1CD-1C636ECF6CFB}" type="pres">
      <dgm:prSet presAssocID="{F7AF8097-82B1-4E96-ADDD-424DF2FBABC8}" presName="tx1" presStyleLbl="revTx" presStyleIdx="5" presStyleCnt="6"/>
      <dgm:spPr/>
    </dgm:pt>
    <dgm:pt modelId="{26BBCD69-CFBF-4450-8CF8-9A0A3FCFB887}" type="pres">
      <dgm:prSet presAssocID="{F7AF8097-82B1-4E96-ADDD-424DF2FBABC8}" presName="vert1" presStyleCnt="0"/>
      <dgm:spPr/>
    </dgm:pt>
  </dgm:ptLst>
  <dgm:cxnLst>
    <dgm:cxn modelId="{FA2FC913-1DF4-4624-B9AE-9937B061C0BC}" srcId="{9E766A4D-B51F-48FF-B717-6B2AC088D3E4}" destId="{6D960BD7-F8E0-4DF6-BBE8-9960889248FB}" srcOrd="4" destOrd="0" parTransId="{8EE93DB3-F426-4F03-AE24-301A826111A6}" sibTransId="{4B75598E-EAFF-41EB-87B4-87638C224F66}"/>
    <dgm:cxn modelId="{DD13EF32-E502-4A67-B131-7F2C07644975}" type="presOf" srcId="{0A3E027B-C099-4CE8-8230-5ECFDA783943}" destId="{5DA300A3-04DB-46EB-9150-F59A553C7729}" srcOrd="0" destOrd="0" presId="urn:microsoft.com/office/officeart/2008/layout/LinedList"/>
    <dgm:cxn modelId="{F4B3FE5E-659D-4C8E-B5A7-84EE237A3E9D}" srcId="{9E766A4D-B51F-48FF-B717-6B2AC088D3E4}" destId="{DF769906-FE10-4387-BE59-FF82E7E85709}" srcOrd="0" destOrd="0" parTransId="{BCAE4406-5224-488A-81F2-D44AFF929085}" sibTransId="{D6FC8A45-5A40-4858-8090-363D67736B20}"/>
    <dgm:cxn modelId="{9B285452-1E91-48C0-B695-516D60785DE7}" type="presOf" srcId="{DF769906-FE10-4387-BE59-FF82E7E85709}" destId="{84CC7566-A2A8-46A0-9E5C-69FCB240832F}" srcOrd="0" destOrd="0" presId="urn:microsoft.com/office/officeart/2008/layout/LinedList"/>
    <dgm:cxn modelId="{574D9AB5-B501-4FAD-952F-210556B5EAC9}" type="presOf" srcId="{F7AF8097-82B1-4E96-ADDD-424DF2FBABC8}" destId="{5981FDBE-032A-405B-B1CD-1C636ECF6CFB}" srcOrd="0" destOrd="0" presId="urn:microsoft.com/office/officeart/2008/layout/LinedList"/>
    <dgm:cxn modelId="{D0DA3DBD-B3B4-400E-8848-99FF503B22E1}" type="presOf" srcId="{E7E4E535-4431-4F34-B378-C2A88180CEAC}" destId="{6AEACB08-85CE-413C-BAEB-870298F4385A}" srcOrd="0" destOrd="0" presId="urn:microsoft.com/office/officeart/2008/layout/LinedList"/>
    <dgm:cxn modelId="{FCDE0AC5-5204-4C0B-9AAD-F1BAF5E45C5A}" type="presOf" srcId="{9E766A4D-B51F-48FF-B717-6B2AC088D3E4}" destId="{4D7412C6-DB74-4DC4-923D-135662D69655}" srcOrd="0" destOrd="0" presId="urn:microsoft.com/office/officeart/2008/layout/LinedList"/>
    <dgm:cxn modelId="{5F5E62D5-BD3D-46E8-B4C9-427FC19AB0E7}" srcId="{9E766A4D-B51F-48FF-B717-6B2AC088D3E4}" destId="{115C2582-3483-4DD3-838D-76FAD6ECB565}" srcOrd="1" destOrd="0" parTransId="{F237D325-5A4D-4FC0-83ED-E9D1C16A42DA}" sibTransId="{415A49A6-4A6D-42A4-BBBD-00C888A96890}"/>
    <dgm:cxn modelId="{0EB240DD-A55C-48D7-8D30-C55863ADE81D}" srcId="{9E766A4D-B51F-48FF-B717-6B2AC088D3E4}" destId="{F7AF8097-82B1-4E96-ADDD-424DF2FBABC8}" srcOrd="5" destOrd="0" parTransId="{3B10144B-0C6E-4DC0-A3F7-460D37FF8AE2}" sibTransId="{E6872B37-FAFD-48AA-995B-9A2C3C278778}"/>
    <dgm:cxn modelId="{719F99E2-4E49-4935-8091-3A959E6A10E9}" srcId="{9E766A4D-B51F-48FF-B717-6B2AC088D3E4}" destId="{0A3E027B-C099-4CE8-8230-5ECFDA783943}" srcOrd="3" destOrd="0" parTransId="{9CF22C9D-394A-4F3F-ABCD-20D46359ACF3}" sibTransId="{AF2A5408-918F-4C9B-8E8D-037AABC4530A}"/>
    <dgm:cxn modelId="{88B091E4-3587-4A43-8010-8B22C6F0C80C}" srcId="{9E766A4D-B51F-48FF-B717-6B2AC088D3E4}" destId="{E7E4E535-4431-4F34-B378-C2A88180CEAC}" srcOrd="2" destOrd="0" parTransId="{408F0168-0EA5-449D-957E-4AE6A32ACDD4}" sibTransId="{4A5B0E8E-9C0D-4868-9DF6-7FCF27300AA6}"/>
    <dgm:cxn modelId="{806552E9-2BCC-4400-BF4F-BA6288500A56}" type="presOf" srcId="{6D960BD7-F8E0-4DF6-BBE8-9960889248FB}" destId="{981715BE-74A5-4D13-AFC6-809FDC492481}" srcOrd="0" destOrd="0" presId="urn:microsoft.com/office/officeart/2008/layout/LinedList"/>
    <dgm:cxn modelId="{C3E46AFB-3C23-421E-8253-DFDDF90AC473}" type="presOf" srcId="{115C2582-3483-4DD3-838D-76FAD6ECB565}" destId="{CAA23A89-3313-4BB3-A326-63F4986FE7F0}" srcOrd="0" destOrd="0" presId="urn:microsoft.com/office/officeart/2008/layout/LinedList"/>
    <dgm:cxn modelId="{51FBBBC4-BDE2-4A07-A840-165D96AD570B}" type="presParOf" srcId="{4D7412C6-DB74-4DC4-923D-135662D69655}" destId="{042E302E-B165-416D-885D-110745F2CC5D}" srcOrd="0" destOrd="0" presId="urn:microsoft.com/office/officeart/2008/layout/LinedList"/>
    <dgm:cxn modelId="{9452B8ED-4A85-4A68-A14E-87604D6516BA}" type="presParOf" srcId="{4D7412C6-DB74-4DC4-923D-135662D69655}" destId="{4B32AAE1-E1ED-41B9-815D-8DA98A5F0946}" srcOrd="1" destOrd="0" presId="urn:microsoft.com/office/officeart/2008/layout/LinedList"/>
    <dgm:cxn modelId="{480DC59C-281B-4730-8BF4-02F405A55278}" type="presParOf" srcId="{4B32AAE1-E1ED-41B9-815D-8DA98A5F0946}" destId="{84CC7566-A2A8-46A0-9E5C-69FCB240832F}" srcOrd="0" destOrd="0" presId="urn:microsoft.com/office/officeart/2008/layout/LinedList"/>
    <dgm:cxn modelId="{5FBC5C9C-4282-4EAF-BD4D-187565AE63C0}" type="presParOf" srcId="{4B32AAE1-E1ED-41B9-815D-8DA98A5F0946}" destId="{E0E04E0C-C665-4BC9-9A1E-5B98A575F758}" srcOrd="1" destOrd="0" presId="urn:microsoft.com/office/officeart/2008/layout/LinedList"/>
    <dgm:cxn modelId="{C843E2E9-B9F2-46E0-AE3F-B3A951E14B92}" type="presParOf" srcId="{4D7412C6-DB74-4DC4-923D-135662D69655}" destId="{0689FABD-3C96-49C8-8403-3F54C0FDD862}" srcOrd="2" destOrd="0" presId="urn:microsoft.com/office/officeart/2008/layout/LinedList"/>
    <dgm:cxn modelId="{294C6328-075E-48B9-95B9-29386F37B3B9}" type="presParOf" srcId="{4D7412C6-DB74-4DC4-923D-135662D69655}" destId="{D516E40B-C1CA-452B-8187-7BAF354DF5F6}" srcOrd="3" destOrd="0" presId="urn:microsoft.com/office/officeart/2008/layout/LinedList"/>
    <dgm:cxn modelId="{B6C1D614-4BCE-4839-9619-78EAD84389E1}" type="presParOf" srcId="{D516E40B-C1CA-452B-8187-7BAF354DF5F6}" destId="{CAA23A89-3313-4BB3-A326-63F4986FE7F0}" srcOrd="0" destOrd="0" presId="urn:microsoft.com/office/officeart/2008/layout/LinedList"/>
    <dgm:cxn modelId="{775D19B4-1791-4BF4-A788-51A3F1EE9572}" type="presParOf" srcId="{D516E40B-C1CA-452B-8187-7BAF354DF5F6}" destId="{429D0965-A647-43EC-9148-84E7163A2628}" srcOrd="1" destOrd="0" presId="urn:microsoft.com/office/officeart/2008/layout/LinedList"/>
    <dgm:cxn modelId="{E1180A3C-FB03-4130-A018-83A03C039761}" type="presParOf" srcId="{4D7412C6-DB74-4DC4-923D-135662D69655}" destId="{69AB6651-62AB-43C7-A995-8D8222373242}" srcOrd="4" destOrd="0" presId="urn:microsoft.com/office/officeart/2008/layout/LinedList"/>
    <dgm:cxn modelId="{5CD2B98B-F112-4EAF-B667-067235CB56D9}" type="presParOf" srcId="{4D7412C6-DB74-4DC4-923D-135662D69655}" destId="{4CD70486-3D69-4956-97EF-0265180D9E45}" srcOrd="5" destOrd="0" presId="urn:microsoft.com/office/officeart/2008/layout/LinedList"/>
    <dgm:cxn modelId="{BCDFA7AB-8F80-4F80-A7B2-361EC6EA1964}" type="presParOf" srcId="{4CD70486-3D69-4956-97EF-0265180D9E45}" destId="{6AEACB08-85CE-413C-BAEB-870298F4385A}" srcOrd="0" destOrd="0" presId="urn:microsoft.com/office/officeart/2008/layout/LinedList"/>
    <dgm:cxn modelId="{5ECC3EBA-182B-42E9-B8BD-CF5FF1637917}" type="presParOf" srcId="{4CD70486-3D69-4956-97EF-0265180D9E45}" destId="{504272D2-4516-43A9-AD38-261DA2AEB9E2}" srcOrd="1" destOrd="0" presId="urn:microsoft.com/office/officeart/2008/layout/LinedList"/>
    <dgm:cxn modelId="{082E3359-31D7-4D99-A1FF-43566678E5D8}" type="presParOf" srcId="{4D7412C6-DB74-4DC4-923D-135662D69655}" destId="{EBE28402-50B5-46EB-95D6-92656C958933}" srcOrd="6" destOrd="0" presId="urn:microsoft.com/office/officeart/2008/layout/LinedList"/>
    <dgm:cxn modelId="{40B306F0-1749-4D65-9C19-D34BD00F112A}" type="presParOf" srcId="{4D7412C6-DB74-4DC4-923D-135662D69655}" destId="{FA0F9741-C987-4117-A00B-0BC3B388BD62}" srcOrd="7" destOrd="0" presId="urn:microsoft.com/office/officeart/2008/layout/LinedList"/>
    <dgm:cxn modelId="{92B3FEEC-E2C2-4CD2-B6B0-C4DAF732D390}" type="presParOf" srcId="{FA0F9741-C987-4117-A00B-0BC3B388BD62}" destId="{5DA300A3-04DB-46EB-9150-F59A553C7729}" srcOrd="0" destOrd="0" presId="urn:microsoft.com/office/officeart/2008/layout/LinedList"/>
    <dgm:cxn modelId="{D69E5354-636C-4606-945A-FAC886C0F4D5}" type="presParOf" srcId="{FA0F9741-C987-4117-A00B-0BC3B388BD62}" destId="{4B5329D7-AE95-4B17-9A8C-E369F50EA6FA}" srcOrd="1" destOrd="0" presId="urn:microsoft.com/office/officeart/2008/layout/LinedList"/>
    <dgm:cxn modelId="{EE9BB61E-7159-464E-9BEC-DC062617C2DC}" type="presParOf" srcId="{4D7412C6-DB74-4DC4-923D-135662D69655}" destId="{C17C3821-24BC-4A5C-B815-1BEDF372FD4C}" srcOrd="8" destOrd="0" presId="urn:microsoft.com/office/officeart/2008/layout/LinedList"/>
    <dgm:cxn modelId="{03492693-1E49-4771-974A-42B5410C1A2C}" type="presParOf" srcId="{4D7412C6-DB74-4DC4-923D-135662D69655}" destId="{B8981A8F-E980-4A6F-931F-277A5A91071A}" srcOrd="9" destOrd="0" presId="urn:microsoft.com/office/officeart/2008/layout/LinedList"/>
    <dgm:cxn modelId="{EC719BFE-D766-437F-AFDA-604DA0CECC58}" type="presParOf" srcId="{B8981A8F-E980-4A6F-931F-277A5A91071A}" destId="{981715BE-74A5-4D13-AFC6-809FDC492481}" srcOrd="0" destOrd="0" presId="urn:microsoft.com/office/officeart/2008/layout/LinedList"/>
    <dgm:cxn modelId="{3583B8D2-EC6D-433B-81F1-7D84E3FDD9CA}" type="presParOf" srcId="{B8981A8F-E980-4A6F-931F-277A5A91071A}" destId="{277CBEBC-4EEE-4D36-814D-A6B396A5BAFE}" srcOrd="1" destOrd="0" presId="urn:microsoft.com/office/officeart/2008/layout/LinedList"/>
    <dgm:cxn modelId="{682068D9-992B-4329-B4BE-40A4804458C2}" type="presParOf" srcId="{4D7412C6-DB74-4DC4-923D-135662D69655}" destId="{5AB439EE-9835-4F79-B271-E1A22BB6A7B0}" srcOrd="10" destOrd="0" presId="urn:microsoft.com/office/officeart/2008/layout/LinedList"/>
    <dgm:cxn modelId="{2EB1FF95-5E33-4AFC-87EF-65871F1B2809}" type="presParOf" srcId="{4D7412C6-DB74-4DC4-923D-135662D69655}" destId="{6DA3B333-F3AA-46EC-A950-82917353DB30}" srcOrd="11" destOrd="0" presId="urn:microsoft.com/office/officeart/2008/layout/LinedList"/>
    <dgm:cxn modelId="{8AC55BDF-EA23-469C-85F8-4552E3D00960}" type="presParOf" srcId="{6DA3B333-F3AA-46EC-A950-82917353DB30}" destId="{5981FDBE-032A-405B-B1CD-1C636ECF6CFB}" srcOrd="0" destOrd="0" presId="urn:microsoft.com/office/officeart/2008/layout/LinedList"/>
    <dgm:cxn modelId="{90B6AC44-317C-43B8-A7E2-7FC12C29B8E5}" type="presParOf" srcId="{6DA3B333-F3AA-46EC-A950-82917353DB30}" destId="{26BBCD69-CFBF-4450-8CF8-9A0A3FCFB88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D5D68-3A01-4388-AEAD-30CA0FD00003}">
      <dsp:nvSpPr>
        <dsp:cNvPr id="0" name=""/>
        <dsp:cNvSpPr/>
      </dsp:nvSpPr>
      <dsp:spPr>
        <a:xfrm>
          <a:off x="867741" y="335785"/>
          <a:ext cx="4623937" cy="4623937"/>
        </a:xfrm>
        <a:prstGeom prst="pie">
          <a:avLst>
            <a:gd name="adj1" fmla="val 16200000"/>
            <a:gd name="adj2" fmla="val 19285716"/>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Passion for Healthcare</a:t>
          </a:r>
        </a:p>
      </dsp:txBody>
      <dsp:txXfrm>
        <a:off x="3296960" y="765151"/>
        <a:ext cx="1100937" cy="880750"/>
      </dsp:txXfrm>
    </dsp:sp>
    <dsp:sp modelId="{E395E860-B04B-4092-97E5-B4E3800684CA}">
      <dsp:nvSpPr>
        <dsp:cNvPr id="0" name=""/>
        <dsp:cNvSpPr/>
      </dsp:nvSpPr>
      <dsp:spPr>
        <a:xfrm>
          <a:off x="927192" y="410099"/>
          <a:ext cx="4623937" cy="4623937"/>
        </a:xfrm>
        <a:prstGeom prst="pie">
          <a:avLst>
            <a:gd name="adj1" fmla="val 19285716"/>
            <a:gd name="adj2" fmla="val 771428"/>
          </a:avLst>
        </a:prstGeom>
        <a:solidFill>
          <a:schemeClr val="accent5">
            <a:hueOff val="-2025358"/>
            <a:satOff val="-138"/>
            <a:lumOff val="3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Interest in Surgery</a:t>
          </a:r>
        </a:p>
      </dsp:txBody>
      <dsp:txXfrm>
        <a:off x="4067616" y="2086276"/>
        <a:ext cx="1266078" cy="770656"/>
      </dsp:txXfrm>
    </dsp:sp>
    <dsp:sp modelId="{93272B23-F232-4F9D-85BE-E8B612BA31D6}">
      <dsp:nvSpPr>
        <dsp:cNvPr id="0" name=""/>
        <dsp:cNvSpPr/>
      </dsp:nvSpPr>
      <dsp:spPr>
        <a:xfrm>
          <a:off x="905724" y="503678"/>
          <a:ext cx="4623937" cy="4623937"/>
        </a:xfrm>
        <a:prstGeom prst="pie">
          <a:avLst>
            <a:gd name="adj1" fmla="val 771428"/>
            <a:gd name="adj2" fmla="val 3857143"/>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Rapid Career Entry</a:t>
          </a:r>
        </a:p>
      </dsp:txBody>
      <dsp:txXfrm>
        <a:off x="3874952" y="3242261"/>
        <a:ext cx="1100937" cy="853226"/>
      </dsp:txXfrm>
    </dsp:sp>
    <dsp:sp modelId="{549A270B-B1F4-4227-9EC4-48EC85ECC488}">
      <dsp:nvSpPr>
        <dsp:cNvPr id="0" name=""/>
        <dsp:cNvSpPr/>
      </dsp:nvSpPr>
      <dsp:spPr>
        <a:xfrm>
          <a:off x="819851" y="544964"/>
          <a:ext cx="4623937" cy="4623937"/>
        </a:xfrm>
        <a:prstGeom prst="pie">
          <a:avLst>
            <a:gd name="adj1" fmla="val 3857226"/>
            <a:gd name="adj2" fmla="val 6942858"/>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Strong Job Demand</a:t>
          </a:r>
        </a:p>
      </dsp:txBody>
      <dsp:txXfrm>
        <a:off x="2595112" y="4178058"/>
        <a:ext cx="1073414" cy="770656"/>
      </dsp:txXfrm>
    </dsp:sp>
    <dsp:sp modelId="{9B038249-0F7C-4BA6-9474-DB9B46FA8AC3}">
      <dsp:nvSpPr>
        <dsp:cNvPr id="0" name=""/>
        <dsp:cNvSpPr/>
      </dsp:nvSpPr>
      <dsp:spPr>
        <a:xfrm>
          <a:off x="733977" y="503678"/>
          <a:ext cx="4623937" cy="4623937"/>
        </a:xfrm>
        <a:prstGeom prst="pie">
          <a:avLst>
            <a:gd name="adj1" fmla="val 6942858"/>
            <a:gd name="adj2" fmla="val 10028574"/>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Hands-on Learning, Teamwork</a:t>
          </a:r>
        </a:p>
      </dsp:txBody>
      <dsp:txXfrm>
        <a:off x="1287749" y="3242261"/>
        <a:ext cx="1100937" cy="853226"/>
      </dsp:txXfrm>
    </dsp:sp>
    <dsp:sp modelId="{DC971CA0-EF01-4478-B8B0-EB9565787ACC}">
      <dsp:nvSpPr>
        <dsp:cNvPr id="0" name=""/>
        <dsp:cNvSpPr/>
      </dsp:nvSpPr>
      <dsp:spPr>
        <a:xfrm>
          <a:off x="712509" y="410099"/>
          <a:ext cx="4623937" cy="4623937"/>
        </a:xfrm>
        <a:prstGeom prst="pie">
          <a:avLst>
            <a:gd name="adj1" fmla="val 10028574"/>
            <a:gd name="adj2" fmla="val 13114284"/>
          </a:avLst>
        </a:prstGeom>
        <a:solidFill>
          <a:schemeClr val="accent5">
            <a:hueOff val="-10126791"/>
            <a:satOff val="-688"/>
            <a:lumOff val="16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Opportunities for Growth</a:t>
          </a:r>
        </a:p>
      </dsp:txBody>
      <dsp:txXfrm>
        <a:off x="929944" y="2086276"/>
        <a:ext cx="1266078" cy="770656"/>
      </dsp:txXfrm>
    </dsp:sp>
    <dsp:sp modelId="{05F8F2DC-5EC2-4A71-8FF9-75E5510B9CEC}">
      <dsp:nvSpPr>
        <dsp:cNvPr id="0" name=""/>
        <dsp:cNvSpPr/>
      </dsp:nvSpPr>
      <dsp:spPr>
        <a:xfrm>
          <a:off x="771960" y="335785"/>
          <a:ext cx="4623937" cy="4623937"/>
        </a:xfrm>
        <a:prstGeom prst="pie">
          <a:avLst>
            <a:gd name="adj1" fmla="val 13114284"/>
            <a:gd name="adj2" fmla="val 16200000"/>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Hands-On, Rewarding Work</a:t>
          </a:r>
        </a:p>
      </dsp:txBody>
      <dsp:txXfrm>
        <a:off x="1865741" y="765151"/>
        <a:ext cx="1100937" cy="880750"/>
      </dsp:txXfrm>
    </dsp:sp>
    <dsp:sp modelId="{95F0A6DC-224C-49EA-903B-1AD3ADDC2CBF}">
      <dsp:nvSpPr>
        <dsp:cNvPr id="0" name=""/>
        <dsp:cNvSpPr/>
      </dsp:nvSpPr>
      <dsp:spPr>
        <a:xfrm>
          <a:off x="581267" y="49542"/>
          <a:ext cx="5196425" cy="5196425"/>
        </a:xfrm>
        <a:prstGeom prst="circularArrow">
          <a:avLst>
            <a:gd name="adj1" fmla="val 5085"/>
            <a:gd name="adj2" fmla="val 327528"/>
            <a:gd name="adj3" fmla="val 18957827"/>
            <a:gd name="adj4" fmla="val 16200343"/>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9A3C8C-5182-4938-8A8A-EF2559DAE25B}">
      <dsp:nvSpPr>
        <dsp:cNvPr id="0" name=""/>
        <dsp:cNvSpPr/>
      </dsp:nvSpPr>
      <dsp:spPr>
        <a:xfrm>
          <a:off x="641092" y="124184"/>
          <a:ext cx="5196425" cy="5196425"/>
        </a:xfrm>
        <a:prstGeom prst="circularArrow">
          <a:avLst>
            <a:gd name="adj1" fmla="val 5085"/>
            <a:gd name="adj2" fmla="val 327528"/>
            <a:gd name="adj3" fmla="val 443744"/>
            <a:gd name="adj4" fmla="val 19285776"/>
            <a:gd name="adj5" fmla="val 5932"/>
          </a:avLst>
        </a:prstGeom>
        <a:solidFill>
          <a:schemeClr val="accent5">
            <a:hueOff val="-2025358"/>
            <a:satOff val="-138"/>
            <a:lumOff val="3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B32FB7-B0C9-4C6A-981F-6EFC578F802E}">
      <dsp:nvSpPr>
        <dsp:cNvPr id="0" name=""/>
        <dsp:cNvSpPr/>
      </dsp:nvSpPr>
      <dsp:spPr>
        <a:xfrm>
          <a:off x="619547" y="217547"/>
          <a:ext cx="5196425" cy="5196425"/>
        </a:xfrm>
        <a:prstGeom prst="circularArrow">
          <a:avLst>
            <a:gd name="adj1" fmla="val 5085"/>
            <a:gd name="adj2" fmla="val 327528"/>
            <a:gd name="adj3" fmla="val 3529100"/>
            <a:gd name="adj4" fmla="val 770764"/>
            <a:gd name="adj5" fmla="val 5932"/>
          </a:avLst>
        </a:prstGeom>
        <a:solidFill>
          <a:schemeClr val="accent5">
            <a:hueOff val="-4050717"/>
            <a:satOff val="-275"/>
            <a:lumOff val="6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D1F66C-F3EF-49BB-83B1-7CA2B139804C}">
      <dsp:nvSpPr>
        <dsp:cNvPr id="0" name=""/>
        <dsp:cNvSpPr/>
      </dsp:nvSpPr>
      <dsp:spPr>
        <a:xfrm>
          <a:off x="533607" y="258599"/>
          <a:ext cx="5196425" cy="5196425"/>
        </a:xfrm>
        <a:prstGeom prst="circularArrow">
          <a:avLst>
            <a:gd name="adj1" fmla="val 5085"/>
            <a:gd name="adj2" fmla="val 327528"/>
            <a:gd name="adj3" fmla="val 6615046"/>
            <a:gd name="adj4" fmla="val 3857426"/>
            <a:gd name="adj5" fmla="val 5932"/>
          </a:avLst>
        </a:prstGeom>
        <a:solidFill>
          <a:schemeClr val="accent5">
            <a:hueOff val="-6076075"/>
            <a:satOff val="-413"/>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A3D20F-A7BF-46EC-9C92-F0EB0D54A28A}">
      <dsp:nvSpPr>
        <dsp:cNvPr id="0" name=""/>
        <dsp:cNvSpPr/>
      </dsp:nvSpPr>
      <dsp:spPr>
        <a:xfrm>
          <a:off x="447666" y="217547"/>
          <a:ext cx="5196425" cy="5196425"/>
        </a:xfrm>
        <a:prstGeom prst="circularArrow">
          <a:avLst>
            <a:gd name="adj1" fmla="val 5085"/>
            <a:gd name="adj2" fmla="val 327528"/>
            <a:gd name="adj3" fmla="val 9701707"/>
            <a:gd name="adj4" fmla="val 6943371"/>
            <a:gd name="adj5" fmla="val 5932"/>
          </a:avLst>
        </a:prstGeom>
        <a:solidFill>
          <a:schemeClr val="accent5">
            <a:hueOff val="-8101434"/>
            <a:satOff val="-551"/>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9337A5-35EC-4D9E-8CC3-95FE26249291}">
      <dsp:nvSpPr>
        <dsp:cNvPr id="0" name=""/>
        <dsp:cNvSpPr/>
      </dsp:nvSpPr>
      <dsp:spPr>
        <a:xfrm>
          <a:off x="426122" y="124184"/>
          <a:ext cx="5196425" cy="5196425"/>
        </a:xfrm>
        <a:prstGeom prst="circularArrow">
          <a:avLst>
            <a:gd name="adj1" fmla="val 5085"/>
            <a:gd name="adj2" fmla="val 327528"/>
            <a:gd name="adj3" fmla="val 12786695"/>
            <a:gd name="adj4" fmla="val 10028727"/>
            <a:gd name="adj5" fmla="val 5932"/>
          </a:avLst>
        </a:prstGeom>
        <a:solidFill>
          <a:schemeClr val="accent5">
            <a:hueOff val="-10126791"/>
            <a:satOff val="-688"/>
            <a:lumOff val="16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1F8CF6-4F65-465A-AA62-46E4CBBBA538}">
      <dsp:nvSpPr>
        <dsp:cNvPr id="0" name=""/>
        <dsp:cNvSpPr/>
      </dsp:nvSpPr>
      <dsp:spPr>
        <a:xfrm>
          <a:off x="485947" y="49542"/>
          <a:ext cx="5196425" cy="5196425"/>
        </a:xfrm>
        <a:prstGeom prst="circularArrow">
          <a:avLst>
            <a:gd name="adj1" fmla="val 5085"/>
            <a:gd name="adj2" fmla="val 327528"/>
            <a:gd name="adj3" fmla="val 15872129"/>
            <a:gd name="adj4" fmla="val 13114645"/>
            <a:gd name="adj5" fmla="val 5932"/>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58775-291D-42F9-9E98-9E77C6645EE5}">
      <dsp:nvSpPr>
        <dsp:cNvPr id="0" name=""/>
        <dsp:cNvSpPr/>
      </dsp:nvSpPr>
      <dsp:spPr>
        <a:xfrm>
          <a:off x="0" y="0"/>
          <a:ext cx="4384118" cy="11053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Students enter the program not having the proper professional identity the job requires</a:t>
          </a:r>
        </a:p>
      </dsp:txBody>
      <dsp:txXfrm>
        <a:off x="32375" y="32375"/>
        <a:ext cx="3191332" cy="1040626"/>
      </dsp:txXfrm>
    </dsp:sp>
    <dsp:sp modelId="{61828C2C-F130-4CF3-B4C4-F481AA68D8C6}">
      <dsp:nvSpPr>
        <dsp:cNvPr id="0" name=""/>
        <dsp:cNvSpPr/>
      </dsp:nvSpPr>
      <dsp:spPr>
        <a:xfrm>
          <a:off x="386834" y="1289605"/>
          <a:ext cx="4384118" cy="11053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Students enter the program with misconceptions of the job description</a:t>
          </a:r>
        </a:p>
      </dsp:txBody>
      <dsp:txXfrm>
        <a:off x="419209" y="1321980"/>
        <a:ext cx="3214040" cy="1040626"/>
      </dsp:txXfrm>
    </dsp:sp>
    <dsp:sp modelId="{8AB0D6DE-6651-40D0-AFA1-80E33C1041AF}">
      <dsp:nvSpPr>
        <dsp:cNvPr id="0" name=""/>
        <dsp:cNvSpPr/>
      </dsp:nvSpPr>
      <dsp:spPr>
        <a:xfrm>
          <a:off x="773668" y="2579211"/>
          <a:ext cx="4384118" cy="11053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Program retention suffers when students drop after they realize the career is not what they expected</a:t>
          </a:r>
        </a:p>
      </dsp:txBody>
      <dsp:txXfrm>
        <a:off x="806043" y="2611586"/>
        <a:ext cx="3214040" cy="1040626"/>
      </dsp:txXfrm>
    </dsp:sp>
    <dsp:sp modelId="{922A0BEF-4F02-48C7-8997-9A08B8EFDE5B}">
      <dsp:nvSpPr>
        <dsp:cNvPr id="0" name=""/>
        <dsp:cNvSpPr/>
      </dsp:nvSpPr>
      <dsp:spPr>
        <a:xfrm>
          <a:off x="3665624" y="838243"/>
          <a:ext cx="718494" cy="718494"/>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827285" y="838243"/>
        <a:ext cx="395172" cy="540667"/>
      </dsp:txXfrm>
    </dsp:sp>
    <dsp:sp modelId="{FEA34573-05CB-47D3-A675-DF7CB14EDA58}">
      <dsp:nvSpPr>
        <dsp:cNvPr id="0" name=""/>
        <dsp:cNvSpPr/>
      </dsp:nvSpPr>
      <dsp:spPr>
        <a:xfrm>
          <a:off x="4052458" y="2120480"/>
          <a:ext cx="718494" cy="718494"/>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214119" y="2120480"/>
        <a:ext cx="395172" cy="5406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75656-D7E1-426C-9BA8-919A8F57C9AD}">
      <dsp:nvSpPr>
        <dsp:cNvPr id="0" name=""/>
        <dsp:cNvSpPr/>
      </dsp:nvSpPr>
      <dsp:spPr>
        <a:xfrm>
          <a:off x="631004" y="0"/>
          <a:ext cx="5504687" cy="5504687"/>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1CFAA8-73EC-41EA-8EC9-C64B12933167}">
      <dsp:nvSpPr>
        <dsp:cNvPr id="0" name=""/>
        <dsp:cNvSpPr/>
      </dsp:nvSpPr>
      <dsp:spPr>
        <a:xfrm>
          <a:off x="936117" y="357804"/>
          <a:ext cx="2201875" cy="220187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Important to understand how students choose certain career paths.</a:t>
          </a:r>
        </a:p>
      </dsp:txBody>
      <dsp:txXfrm>
        <a:off x="1043604" y="465291"/>
        <a:ext cx="1986901" cy="1986901"/>
      </dsp:txXfrm>
    </dsp:sp>
    <dsp:sp modelId="{05C3151C-2AFE-4269-9359-5C2EFD75EBA3}">
      <dsp:nvSpPr>
        <dsp:cNvPr id="0" name=""/>
        <dsp:cNvSpPr/>
      </dsp:nvSpPr>
      <dsp:spPr>
        <a:xfrm>
          <a:off x="3576012" y="357804"/>
          <a:ext cx="2201875" cy="2201875"/>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career course can positively influence students’ ability to navigate decision-making processes and career choice certainty.</a:t>
          </a:r>
        </a:p>
      </dsp:txBody>
      <dsp:txXfrm>
        <a:off x="3683499" y="465291"/>
        <a:ext cx="1986901" cy="1986901"/>
      </dsp:txXfrm>
    </dsp:sp>
    <dsp:sp modelId="{8A5842E5-FCDC-45D0-9382-398CDBA3C8D3}">
      <dsp:nvSpPr>
        <dsp:cNvPr id="0" name=""/>
        <dsp:cNvSpPr/>
      </dsp:nvSpPr>
      <dsp:spPr>
        <a:xfrm>
          <a:off x="988808" y="2945008"/>
          <a:ext cx="2201875" cy="2201875"/>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PI is important to develop through foundation courses. Limited tools to gauge those of allied health students.</a:t>
          </a:r>
        </a:p>
      </dsp:txBody>
      <dsp:txXfrm>
        <a:off x="1096295" y="3052495"/>
        <a:ext cx="1986901" cy="1986901"/>
      </dsp:txXfrm>
    </dsp:sp>
    <dsp:sp modelId="{2A42715F-B505-44CC-A85A-A6F3E5C67406}">
      <dsp:nvSpPr>
        <dsp:cNvPr id="0" name=""/>
        <dsp:cNvSpPr/>
      </dsp:nvSpPr>
      <dsp:spPr>
        <a:xfrm>
          <a:off x="3576012" y="2945008"/>
          <a:ext cx="2201875" cy="2201875"/>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Students must develop a preference followed by a confidence in their field. This is critical to foster from the beginning of a program.</a:t>
          </a:r>
        </a:p>
      </dsp:txBody>
      <dsp:txXfrm>
        <a:off x="3683499" y="3052495"/>
        <a:ext cx="1986901" cy="19869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E302E-B165-416D-885D-110745F2CC5D}">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C7566-A2A8-46A0-9E5C-69FCB240832F}">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Told it was a good career</a:t>
          </a:r>
        </a:p>
      </dsp:txBody>
      <dsp:txXfrm>
        <a:off x="0" y="2124"/>
        <a:ext cx="10515600" cy="724514"/>
      </dsp:txXfrm>
    </dsp:sp>
    <dsp:sp modelId="{0689FABD-3C96-49C8-8403-3F54C0FDD862}">
      <dsp:nvSpPr>
        <dsp:cNvPr id="0" name=""/>
        <dsp:cNvSpPr/>
      </dsp:nvSpPr>
      <dsp:spPr>
        <a:xfrm>
          <a:off x="0" y="72663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23A89-3313-4BB3-A326-63F4986FE7F0}">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Enjoy working with teams</a:t>
          </a:r>
        </a:p>
      </dsp:txBody>
      <dsp:txXfrm>
        <a:off x="0" y="726639"/>
        <a:ext cx="10515600" cy="724514"/>
      </dsp:txXfrm>
    </dsp:sp>
    <dsp:sp modelId="{69AB6651-62AB-43C7-A995-8D8222373242}">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ACB08-85CE-413C-BAEB-870298F4385A}">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Believe it’s a career I can enjoy</a:t>
          </a:r>
        </a:p>
      </dsp:txBody>
      <dsp:txXfrm>
        <a:off x="0" y="1451154"/>
        <a:ext cx="10515600" cy="724514"/>
      </dsp:txXfrm>
    </dsp:sp>
    <dsp:sp modelId="{EBE28402-50B5-46EB-95D6-92656C958933}">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A300A3-04DB-46EB-9150-F59A553C7729}">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Versatile/ never boring</a:t>
          </a:r>
        </a:p>
      </dsp:txBody>
      <dsp:txXfrm>
        <a:off x="0" y="2175669"/>
        <a:ext cx="10515600" cy="724514"/>
      </dsp:txXfrm>
    </dsp:sp>
    <dsp:sp modelId="{C17C3821-24BC-4A5C-B815-1BEDF372FD4C}">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1715BE-74A5-4D13-AFC6-809FDC492481}">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Do not want to be a surgeon or a nurse</a:t>
          </a:r>
        </a:p>
      </dsp:txBody>
      <dsp:txXfrm>
        <a:off x="0" y="2900183"/>
        <a:ext cx="10515600" cy="724514"/>
      </dsp:txXfrm>
    </dsp:sp>
    <dsp:sp modelId="{5AB439EE-9835-4F79-B271-E1A22BB6A7B0}">
      <dsp:nvSpPr>
        <dsp:cNvPr id="0" name=""/>
        <dsp:cNvSpPr/>
      </dsp:nvSpPr>
      <dsp:spPr>
        <a:xfrm>
          <a:off x="0" y="362469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1FDBE-032A-405B-B1CD-1C636ECF6CFB}">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Previous personal experience having surgery</a:t>
          </a:r>
        </a:p>
      </dsp:txBody>
      <dsp:txXfrm>
        <a:off x="0" y="3624698"/>
        <a:ext cx="10515600" cy="724514"/>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83AF6-1181-4F13-BCBC-33D17F1EB3A2}"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85954-A60F-4118-8C45-1E62DEC1270A}" type="slidenum">
              <a:rPr lang="en-US" smtClean="0"/>
              <a:t>‹#›</a:t>
            </a:fld>
            <a:endParaRPr lang="en-US"/>
          </a:p>
        </p:txBody>
      </p:sp>
    </p:spTree>
    <p:extLst>
      <p:ext uri="{BB962C8B-B14F-4D97-AF65-F5344CB8AC3E}">
        <p14:creationId xmlns:p14="http://schemas.microsoft.com/office/powerpoint/2010/main" val="244317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1</a:t>
            </a:fld>
            <a:endParaRPr lang="en-US"/>
          </a:p>
        </p:txBody>
      </p:sp>
    </p:spTree>
    <p:extLst>
      <p:ext uri="{BB962C8B-B14F-4D97-AF65-F5344CB8AC3E}">
        <p14:creationId xmlns:p14="http://schemas.microsoft.com/office/powerpoint/2010/main" val="2426131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10</a:t>
            </a:fld>
            <a:endParaRPr lang="en-US"/>
          </a:p>
        </p:txBody>
      </p:sp>
    </p:spTree>
    <p:extLst>
      <p:ext uri="{BB962C8B-B14F-4D97-AF65-F5344CB8AC3E}">
        <p14:creationId xmlns:p14="http://schemas.microsoft.com/office/powerpoint/2010/main" val="373922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11</a:t>
            </a:fld>
            <a:endParaRPr lang="en-US"/>
          </a:p>
        </p:txBody>
      </p:sp>
    </p:spTree>
    <p:extLst>
      <p:ext uri="{BB962C8B-B14F-4D97-AF65-F5344CB8AC3E}">
        <p14:creationId xmlns:p14="http://schemas.microsoft.com/office/powerpoint/2010/main" val="2530274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9BF85954-A60F-4118-8C45-1E62DEC1270A}" type="slidenum">
              <a:rPr lang="en-US" smtClean="0"/>
              <a:t>12</a:t>
            </a:fld>
            <a:endParaRPr lang="en-US"/>
          </a:p>
        </p:txBody>
      </p:sp>
    </p:spTree>
    <p:extLst>
      <p:ext uri="{BB962C8B-B14F-4D97-AF65-F5344CB8AC3E}">
        <p14:creationId xmlns:p14="http://schemas.microsoft.com/office/powerpoint/2010/main" val="372493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13</a:t>
            </a:fld>
            <a:endParaRPr lang="en-US"/>
          </a:p>
        </p:txBody>
      </p:sp>
    </p:spTree>
    <p:extLst>
      <p:ext uri="{BB962C8B-B14F-4D97-AF65-F5344CB8AC3E}">
        <p14:creationId xmlns:p14="http://schemas.microsoft.com/office/powerpoint/2010/main" val="157974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351" indent="-294351">
              <a:buFont typeface="Arial" panose="020B0604020202020204" pitchFamily="34" charset="0"/>
              <a:buChar char="•"/>
            </a:pPr>
            <a:r>
              <a:rPr lang="en-US" sz="1600" dirty="0"/>
              <a:t>Same questions were used for pre- and post-course surveys. </a:t>
            </a:r>
          </a:p>
          <a:p>
            <a:pPr marL="294351" indent="-294351">
              <a:buFont typeface="Arial" panose="020B0604020202020204" pitchFamily="34" charset="0"/>
              <a:buChar char="•"/>
            </a:pPr>
            <a:r>
              <a:rPr lang="en-US" sz="1600" dirty="0"/>
              <a:t>Questions were based on course outline, learning objectives, and outcomes</a:t>
            </a:r>
          </a:p>
        </p:txBody>
      </p:sp>
      <p:sp>
        <p:nvSpPr>
          <p:cNvPr id="4" name="Slide Number Placeholder 3"/>
          <p:cNvSpPr>
            <a:spLocks noGrp="1"/>
          </p:cNvSpPr>
          <p:nvPr>
            <p:ph type="sldNum" sz="quarter" idx="5"/>
          </p:nvPr>
        </p:nvSpPr>
        <p:spPr/>
        <p:txBody>
          <a:bodyPr/>
          <a:lstStyle/>
          <a:p>
            <a:fld id="{B8796F01-7154-41E0-B48B-A6921757531A}" type="slidenum">
              <a:rPr lang="en-US" smtClean="0"/>
              <a:pPr/>
              <a:t>14</a:t>
            </a:fld>
            <a:endParaRPr lang="en-US"/>
          </a:p>
        </p:txBody>
      </p:sp>
    </p:spTree>
    <p:extLst>
      <p:ext uri="{BB962C8B-B14F-4D97-AF65-F5344CB8AC3E}">
        <p14:creationId xmlns:p14="http://schemas.microsoft.com/office/powerpoint/2010/main" val="90646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7839" lvl="1" indent="0">
              <a:buFont typeface="Arial" panose="020B0604020202020204" pitchFamily="34" charset="0"/>
              <a:buNone/>
            </a:pPr>
            <a:r>
              <a:rPr lang="en-US" sz="1400" dirty="0"/>
              <a:t>Course questions have since been changed to multiple choice style questions for better accuracy</a:t>
            </a:r>
          </a:p>
        </p:txBody>
      </p:sp>
      <p:sp>
        <p:nvSpPr>
          <p:cNvPr id="4" name="Slide Number Placeholder 3"/>
          <p:cNvSpPr>
            <a:spLocks noGrp="1"/>
          </p:cNvSpPr>
          <p:nvPr>
            <p:ph type="sldNum" sz="quarter" idx="5"/>
          </p:nvPr>
        </p:nvSpPr>
        <p:spPr/>
        <p:txBody>
          <a:bodyPr/>
          <a:lstStyle/>
          <a:p>
            <a:fld id="{B8796F01-7154-41E0-B48B-A6921757531A}" type="slidenum">
              <a:rPr lang="en-US" smtClean="0"/>
              <a:pPr/>
              <a:t>15</a:t>
            </a:fld>
            <a:endParaRPr lang="en-US"/>
          </a:p>
        </p:txBody>
      </p:sp>
    </p:spTree>
    <p:extLst>
      <p:ext uri="{BB962C8B-B14F-4D97-AF65-F5344CB8AC3E}">
        <p14:creationId xmlns:p14="http://schemas.microsoft.com/office/powerpoint/2010/main" val="3089578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351" indent="-294351">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16</a:t>
            </a:fld>
            <a:endParaRPr lang="en-US"/>
          </a:p>
        </p:txBody>
      </p:sp>
    </p:spTree>
    <p:extLst>
      <p:ext uri="{BB962C8B-B14F-4D97-AF65-F5344CB8AC3E}">
        <p14:creationId xmlns:p14="http://schemas.microsoft.com/office/powerpoint/2010/main" val="1043620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18</a:t>
            </a:fld>
            <a:endParaRPr lang="en-US"/>
          </a:p>
        </p:txBody>
      </p:sp>
    </p:spTree>
    <p:extLst>
      <p:ext uri="{BB962C8B-B14F-4D97-AF65-F5344CB8AC3E}">
        <p14:creationId xmlns:p14="http://schemas.microsoft.com/office/powerpoint/2010/main" val="797540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 do hands on activities with each group.</a:t>
            </a:r>
          </a:p>
          <a:p>
            <a:r>
              <a:rPr lang="en-US" dirty="0"/>
              <a:t>Hospitals give tours to students in all of the areas of interest they participated in throughout the week. </a:t>
            </a:r>
          </a:p>
        </p:txBody>
      </p:sp>
      <p:sp>
        <p:nvSpPr>
          <p:cNvPr id="4" name="Slide Number Placeholder 3"/>
          <p:cNvSpPr>
            <a:spLocks noGrp="1"/>
          </p:cNvSpPr>
          <p:nvPr>
            <p:ph type="sldNum" sz="quarter" idx="5"/>
          </p:nvPr>
        </p:nvSpPr>
        <p:spPr/>
        <p:txBody>
          <a:bodyPr/>
          <a:lstStyle/>
          <a:p>
            <a:fld id="{9BF85954-A60F-4118-8C45-1E62DEC1270A}" type="slidenum">
              <a:rPr lang="en-US" smtClean="0"/>
              <a:t>19</a:t>
            </a:fld>
            <a:endParaRPr lang="en-US"/>
          </a:p>
        </p:txBody>
      </p:sp>
    </p:spTree>
    <p:extLst>
      <p:ext uri="{BB962C8B-B14F-4D97-AF65-F5344CB8AC3E}">
        <p14:creationId xmlns:p14="http://schemas.microsoft.com/office/powerpoint/2010/main" val="1623777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20</a:t>
            </a:fld>
            <a:endParaRPr lang="en-US"/>
          </a:p>
        </p:txBody>
      </p:sp>
    </p:spTree>
    <p:extLst>
      <p:ext uri="{BB962C8B-B14F-4D97-AF65-F5344CB8AC3E}">
        <p14:creationId xmlns:p14="http://schemas.microsoft.com/office/powerpoint/2010/main" val="311795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2</a:t>
            </a:fld>
            <a:endParaRPr lang="en-US"/>
          </a:p>
        </p:txBody>
      </p:sp>
    </p:spTree>
    <p:extLst>
      <p:ext uri="{BB962C8B-B14F-4D97-AF65-F5344CB8AC3E}">
        <p14:creationId xmlns:p14="http://schemas.microsoft.com/office/powerpoint/2010/main" val="933953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21</a:t>
            </a:fld>
            <a:endParaRPr lang="en-US"/>
          </a:p>
        </p:txBody>
      </p:sp>
    </p:spTree>
    <p:extLst>
      <p:ext uri="{BB962C8B-B14F-4D97-AF65-F5344CB8AC3E}">
        <p14:creationId xmlns:p14="http://schemas.microsoft.com/office/powerpoint/2010/main" val="909981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22</a:t>
            </a:fld>
            <a:endParaRPr lang="en-US"/>
          </a:p>
        </p:txBody>
      </p:sp>
    </p:spTree>
    <p:extLst>
      <p:ext uri="{BB962C8B-B14F-4D97-AF65-F5344CB8AC3E}">
        <p14:creationId xmlns:p14="http://schemas.microsoft.com/office/powerpoint/2010/main" val="393126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23</a:t>
            </a:fld>
            <a:endParaRPr lang="en-US"/>
          </a:p>
        </p:txBody>
      </p:sp>
    </p:spTree>
    <p:extLst>
      <p:ext uri="{BB962C8B-B14F-4D97-AF65-F5344CB8AC3E}">
        <p14:creationId xmlns:p14="http://schemas.microsoft.com/office/powerpoint/2010/main" val="2611914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24</a:t>
            </a:fld>
            <a:endParaRPr lang="en-US"/>
          </a:p>
        </p:txBody>
      </p:sp>
    </p:spTree>
    <p:extLst>
      <p:ext uri="{BB962C8B-B14F-4D97-AF65-F5344CB8AC3E}">
        <p14:creationId xmlns:p14="http://schemas.microsoft.com/office/powerpoint/2010/main" val="4079789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Passion for Healthcare</a:t>
            </a:r>
            <a:endParaRPr lang="en-US" dirty="0"/>
          </a:p>
          <a:p>
            <a:pPr>
              <a:buFont typeface="Arial" panose="020B0604020202020204" pitchFamily="34" charset="0"/>
              <a:buChar char="•"/>
            </a:pPr>
            <a:r>
              <a:rPr lang="en-US" dirty="0"/>
              <a:t>Many students are drawn to the idea of making a tangible impact on patient care and being part of life-saving procedures.</a:t>
            </a:r>
          </a:p>
          <a:p>
            <a:endParaRPr lang="en-US" b="1" dirty="0"/>
          </a:p>
          <a:p>
            <a:r>
              <a:rPr lang="en-US" b="1" dirty="0"/>
              <a:t>Interest in Surgery</a:t>
            </a:r>
            <a:endParaRPr lang="en-US" dirty="0"/>
          </a:p>
          <a:p>
            <a:pPr>
              <a:buFont typeface="Arial" panose="020B0604020202020204" pitchFamily="34" charset="0"/>
              <a:buChar char="•"/>
            </a:pPr>
            <a:r>
              <a:rPr lang="en-US" dirty="0"/>
              <a:t>The unique opportunity to work in an operating room environment is exciting for individuals who thrive in high-stakes, fast-paced settings.</a:t>
            </a:r>
          </a:p>
          <a:p>
            <a:endParaRPr lang="en-US" b="1" dirty="0"/>
          </a:p>
          <a:p>
            <a:r>
              <a:rPr lang="en-US" b="1" dirty="0"/>
              <a:t>Rapid Career Entry</a:t>
            </a:r>
            <a:endParaRPr lang="en-US" dirty="0"/>
          </a:p>
          <a:p>
            <a:pPr>
              <a:buFont typeface="Arial" panose="020B0604020202020204" pitchFamily="34" charset="0"/>
              <a:buChar char="•"/>
            </a:pPr>
            <a:r>
              <a:rPr lang="en-US" dirty="0"/>
              <a:t>Surgical Technology programs often allow students to enter the workforce relatively quickly, with most programs lasting 1-2 years.</a:t>
            </a:r>
          </a:p>
          <a:p>
            <a:endParaRPr lang="en-US" b="1" dirty="0"/>
          </a:p>
          <a:p>
            <a:r>
              <a:rPr lang="en-US" b="1" dirty="0"/>
              <a:t>Strong Job Demand</a:t>
            </a:r>
            <a:endParaRPr lang="en-US" dirty="0"/>
          </a:p>
          <a:p>
            <a:pPr>
              <a:buFont typeface="Arial" panose="020B0604020202020204" pitchFamily="34" charset="0"/>
              <a:buChar char="•"/>
            </a:pPr>
            <a:r>
              <a:rPr lang="en-US" dirty="0"/>
              <a:t>The growing need for surgical technologists ensures job security and opportunities across diverse healthcare settings.</a:t>
            </a:r>
          </a:p>
          <a:p>
            <a:endParaRPr lang="en-US" b="1" dirty="0"/>
          </a:p>
          <a:p>
            <a:r>
              <a:rPr lang="en-US" b="1" dirty="0"/>
              <a:t>Opportunities for Growth</a:t>
            </a:r>
            <a:endParaRPr lang="en-US" dirty="0"/>
          </a:p>
          <a:p>
            <a:pPr>
              <a:buFont typeface="Arial" panose="020B0604020202020204" pitchFamily="34" charset="0"/>
              <a:buChar char="•"/>
            </a:pPr>
            <a:r>
              <a:rPr lang="en-US" dirty="0"/>
              <a:t>Surgical technologists can advance their careers by specializing in specific types of surgery or pursuing further education in related healthcare fields.</a:t>
            </a:r>
          </a:p>
          <a:p>
            <a:endParaRPr lang="en-US" b="1" dirty="0"/>
          </a:p>
          <a:p>
            <a:r>
              <a:rPr lang="en-US" b="1" dirty="0"/>
              <a:t>Team-Oriented Work</a:t>
            </a:r>
            <a:endParaRPr lang="en-US" dirty="0"/>
          </a:p>
          <a:p>
            <a:pPr>
              <a:buFont typeface="Arial" panose="020B0604020202020204" pitchFamily="34" charset="0"/>
              <a:buChar char="•"/>
            </a:pPr>
            <a:r>
              <a:rPr lang="en-US" dirty="0"/>
              <a:t>Students who enjoy collaboration and teamwork are often drawn to the role, as surgical technologists are integral members of the surgical team.</a:t>
            </a:r>
          </a:p>
          <a:p>
            <a:endParaRPr lang="en-US" b="1" dirty="0"/>
          </a:p>
          <a:p>
            <a:r>
              <a:rPr lang="en-US" b="1" dirty="0"/>
              <a:t>Hands-On, Rewarding Work</a:t>
            </a:r>
            <a:endParaRPr lang="en-US" dirty="0"/>
          </a:p>
          <a:p>
            <a:pPr>
              <a:buFont typeface="Arial" panose="020B0604020202020204" pitchFamily="34" charset="0"/>
              <a:buChar char="•"/>
            </a:pPr>
            <a:r>
              <a:rPr lang="en-US" dirty="0"/>
              <a:t>The opportunity to work directly in surgeries, manage instruments, and assist surgeons is fulfilling for students who enjoy hands-on tasks.</a:t>
            </a:r>
          </a:p>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3</a:t>
            </a:fld>
            <a:endParaRPr lang="en-US"/>
          </a:p>
        </p:txBody>
      </p:sp>
    </p:spTree>
    <p:extLst>
      <p:ext uri="{BB962C8B-B14F-4D97-AF65-F5344CB8AC3E}">
        <p14:creationId xmlns:p14="http://schemas.microsoft.com/office/powerpoint/2010/main" val="7511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Lack of Awareness</a:t>
            </a:r>
            <a:endParaRPr lang="en-US" dirty="0"/>
          </a:p>
          <a:p>
            <a:pPr>
              <a:buFont typeface="Arial" panose="020B0604020202020204" pitchFamily="34" charset="0"/>
              <a:buChar char="•"/>
            </a:pPr>
            <a:r>
              <a:rPr lang="en-US" dirty="0"/>
              <a:t>Many prospective students may not be familiar with the role of surgical technologists or the career opportunities available in this field.</a:t>
            </a:r>
          </a:p>
          <a:p>
            <a:endParaRPr lang="en-US" b="1" dirty="0"/>
          </a:p>
          <a:p>
            <a:r>
              <a:rPr lang="en-US" b="1" dirty="0"/>
              <a:t>Perceived Career Complexity</a:t>
            </a:r>
            <a:endParaRPr lang="en-US" dirty="0"/>
          </a:p>
          <a:p>
            <a:pPr>
              <a:buFont typeface="Arial" panose="020B0604020202020204" pitchFamily="34" charset="0"/>
              <a:buChar char="•"/>
            </a:pPr>
            <a:r>
              <a:rPr lang="en-US" dirty="0"/>
              <a:t>The detailed and technical nature of the profession may intimidate potential applicants who may not understand the support and training provided during the program.</a:t>
            </a:r>
          </a:p>
          <a:p>
            <a:endParaRPr lang="en-US" b="1" dirty="0"/>
          </a:p>
          <a:p>
            <a:r>
              <a:rPr lang="en-US" b="1" dirty="0"/>
              <a:t>Competition from Other Programs</a:t>
            </a:r>
            <a:endParaRPr lang="en-US" dirty="0"/>
          </a:p>
          <a:p>
            <a:pPr>
              <a:buFont typeface="Arial" panose="020B0604020202020204" pitchFamily="34" charset="0"/>
              <a:buChar char="•"/>
            </a:pPr>
            <a:r>
              <a:rPr lang="en-US" dirty="0"/>
              <a:t>Students may choose other healthcare programs with greater visibility or perceived stability, like nursing or radiologic technology.</a:t>
            </a:r>
          </a:p>
          <a:p>
            <a:endParaRPr lang="en-US" b="1" dirty="0"/>
          </a:p>
          <a:p>
            <a:r>
              <a:rPr lang="en-US" b="1" dirty="0"/>
              <a:t>Limited Outreach and Recruitment</a:t>
            </a:r>
            <a:endParaRPr lang="en-US" dirty="0"/>
          </a:p>
          <a:p>
            <a:pPr>
              <a:buFont typeface="Arial" panose="020B0604020202020204" pitchFamily="34" charset="0"/>
              <a:buChar char="•"/>
            </a:pPr>
            <a:r>
              <a:rPr lang="en-US" dirty="0"/>
              <a:t>Ineffective marketing and outreach strategies can fail to capture the interest of potential students, particularly in local communities.</a:t>
            </a:r>
          </a:p>
          <a:p>
            <a:endParaRPr lang="en-US" b="1" dirty="0"/>
          </a:p>
          <a:p>
            <a:r>
              <a:rPr lang="en-US" b="1" dirty="0"/>
              <a:t>Misalignment of Expectations</a:t>
            </a:r>
            <a:endParaRPr lang="en-US" dirty="0"/>
          </a:p>
          <a:p>
            <a:pPr>
              <a:buFont typeface="Arial" panose="020B0604020202020204" pitchFamily="34" charset="0"/>
              <a:buChar char="•"/>
            </a:pPr>
            <a:r>
              <a:rPr lang="en-US" dirty="0"/>
              <a:t>Some students may not fully grasp the physical, emotional, and professional demands of the surgical technology field, leading to low initial interest or program attrition.</a:t>
            </a:r>
          </a:p>
          <a:p>
            <a:endParaRPr lang="en-US" b="1" dirty="0"/>
          </a:p>
          <a:p>
            <a:r>
              <a:rPr lang="en-US" b="1" dirty="0"/>
              <a:t>Economic or Scheduling Challenges</a:t>
            </a:r>
            <a:endParaRPr lang="en-US" dirty="0"/>
          </a:p>
          <a:p>
            <a:pPr>
              <a:buFont typeface="Arial" panose="020B0604020202020204" pitchFamily="34" charset="0"/>
              <a:buChar char="•"/>
            </a:pPr>
            <a:r>
              <a:rPr lang="en-US" dirty="0"/>
              <a:t>Students balancing work and family obligations may find it challenging to commit to a full-time, rigorous program.</a:t>
            </a:r>
          </a:p>
          <a:p>
            <a:endParaRPr lang="en-US" b="1" dirty="0"/>
          </a:p>
          <a:p>
            <a:r>
              <a:rPr lang="en-US" b="1" dirty="0"/>
              <a:t>Unclear Pathways to Career Advancement</a:t>
            </a:r>
            <a:endParaRPr lang="en-US" dirty="0"/>
          </a:p>
          <a:p>
            <a:pPr>
              <a:buFont typeface="Arial" panose="020B0604020202020204" pitchFamily="34" charset="0"/>
              <a:buChar char="•"/>
            </a:pPr>
            <a:r>
              <a:rPr lang="en-US" dirty="0"/>
              <a:t>If the profession isn't portrayed as a steppingstone to further career growth (e.g., advancing into surgical assistance or healthcare management), interest might wane.</a:t>
            </a:r>
          </a:p>
          <a:p>
            <a:endParaRPr lang="en-US" b="1" dirty="0"/>
          </a:p>
        </p:txBody>
      </p:sp>
      <p:sp>
        <p:nvSpPr>
          <p:cNvPr id="4" name="Slide Number Placeholder 3"/>
          <p:cNvSpPr>
            <a:spLocks noGrp="1"/>
          </p:cNvSpPr>
          <p:nvPr>
            <p:ph type="sldNum" sz="quarter" idx="5"/>
          </p:nvPr>
        </p:nvSpPr>
        <p:spPr/>
        <p:txBody>
          <a:bodyPr/>
          <a:lstStyle/>
          <a:p>
            <a:fld id="{9BF85954-A60F-4118-8C45-1E62DEC1270A}" type="slidenum">
              <a:rPr lang="en-US" smtClean="0"/>
              <a:t>4</a:t>
            </a:fld>
            <a:endParaRPr lang="en-US"/>
          </a:p>
        </p:txBody>
      </p:sp>
    </p:spTree>
    <p:extLst>
      <p:ext uri="{BB962C8B-B14F-4D97-AF65-F5344CB8AC3E}">
        <p14:creationId xmlns:p14="http://schemas.microsoft.com/office/powerpoint/2010/main" val="134679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5</a:t>
            </a:fld>
            <a:endParaRPr lang="en-US"/>
          </a:p>
        </p:txBody>
      </p:sp>
    </p:spTree>
    <p:extLst>
      <p:ext uri="{BB962C8B-B14F-4D97-AF65-F5344CB8AC3E}">
        <p14:creationId xmlns:p14="http://schemas.microsoft.com/office/powerpoint/2010/main" val="269017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House events on campus</a:t>
            </a:r>
          </a:p>
          <a:p>
            <a:endParaRPr lang="en-US" dirty="0"/>
          </a:p>
          <a:p>
            <a:r>
              <a:rPr lang="en-US" dirty="0"/>
              <a:t>Go to them! Not just career fairs, but find a biology or health instructor and spend the day in his/ her classroom talking to each class.</a:t>
            </a:r>
          </a:p>
          <a:p>
            <a:endParaRPr lang="en-US" dirty="0"/>
          </a:p>
          <a:p>
            <a:r>
              <a:rPr lang="en-US" dirty="0"/>
              <a:t>Attend those career fairs. Don’t rely on enrollment services or college recruiters…. Go sell your program</a:t>
            </a:r>
          </a:p>
          <a:p>
            <a:endParaRPr lang="en-US" dirty="0"/>
          </a:p>
          <a:p>
            <a:r>
              <a:rPr lang="en-US" dirty="0"/>
              <a:t>Offer prizes at open house events </a:t>
            </a:r>
          </a:p>
          <a:p>
            <a:endParaRPr lang="en-US" dirty="0"/>
          </a:p>
          <a:p>
            <a:r>
              <a:rPr lang="en-US" dirty="0"/>
              <a:t>Have interactive hands on demonstrations to attract students to your table (</a:t>
            </a:r>
            <a:r>
              <a:rPr lang="en-US" dirty="0" err="1"/>
              <a:t>Periop</a:t>
            </a:r>
            <a:r>
              <a:rPr lang="en-US" dirty="0"/>
              <a:t> Sim, Lap Sim)…. Offer a prize</a:t>
            </a:r>
          </a:p>
          <a:p>
            <a:r>
              <a:rPr lang="en-US" dirty="0"/>
              <a:t>You have to grab their attention. Four-year institutions don’t always have to do things like this but our smaller colleges need to let people know we’re out there</a:t>
            </a:r>
          </a:p>
        </p:txBody>
      </p:sp>
      <p:sp>
        <p:nvSpPr>
          <p:cNvPr id="4" name="Slide Number Placeholder 3"/>
          <p:cNvSpPr>
            <a:spLocks noGrp="1"/>
          </p:cNvSpPr>
          <p:nvPr>
            <p:ph type="sldNum" sz="quarter" idx="5"/>
          </p:nvPr>
        </p:nvSpPr>
        <p:spPr/>
        <p:txBody>
          <a:bodyPr/>
          <a:lstStyle/>
          <a:p>
            <a:fld id="{9BF85954-A60F-4118-8C45-1E62DEC1270A}" type="slidenum">
              <a:rPr lang="en-US" smtClean="0"/>
              <a:t>6</a:t>
            </a:fld>
            <a:endParaRPr lang="en-US"/>
          </a:p>
        </p:txBody>
      </p:sp>
    </p:spTree>
    <p:extLst>
      <p:ext uri="{BB962C8B-B14F-4D97-AF65-F5344CB8AC3E}">
        <p14:creationId xmlns:p14="http://schemas.microsoft.com/office/powerpoint/2010/main" val="2419969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Make yourself present! It may seem like just fun in the classroom, but letting the public know about you is the best marketing. Share the college’s posts…. Your students will too,…. Everyone knows someone that will see it</a:t>
            </a:r>
          </a:p>
        </p:txBody>
      </p:sp>
      <p:sp>
        <p:nvSpPr>
          <p:cNvPr id="4" name="Slide Number Placeholder 3"/>
          <p:cNvSpPr>
            <a:spLocks noGrp="1"/>
          </p:cNvSpPr>
          <p:nvPr>
            <p:ph type="sldNum" sz="quarter" idx="5"/>
          </p:nvPr>
        </p:nvSpPr>
        <p:spPr/>
        <p:txBody>
          <a:bodyPr/>
          <a:lstStyle/>
          <a:p>
            <a:fld id="{9BF85954-A60F-4118-8C45-1E62DEC1270A}" type="slidenum">
              <a:rPr lang="en-US" smtClean="0"/>
              <a:t>7</a:t>
            </a:fld>
            <a:endParaRPr lang="en-US"/>
          </a:p>
        </p:txBody>
      </p:sp>
    </p:spTree>
    <p:extLst>
      <p:ext uri="{BB962C8B-B14F-4D97-AF65-F5344CB8AC3E}">
        <p14:creationId xmlns:p14="http://schemas.microsoft.com/office/powerpoint/2010/main" val="2350217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Announce when you’re accepting applications. </a:t>
            </a:r>
          </a:p>
          <a:p>
            <a:endParaRPr lang="en-US" dirty="0"/>
          </a:p>
          <a:p>
            <a:r>
              <a:rPr lang="en-US" dirty="0"/>
              <a:t>Announce cool things that you may be the only one in your state or area… or one of a few in the country to have.</a:t>
            </a:r>
          </a:p>
          <a:p>
            <a:endParaRPr lang="en-US" dirty="0"/>
          </a:p>
          <a:p>
            <a:r>
              <a:rPr lang="en-US" dirty="0"/>
              <a:t>Celebrate Surg Tech Week</a:t>
            </a:r>
          </a:p>
          <a:p>
            <a:endParaRPr lang="en-US" dirty="0"/>
          </a:p>
          <a:p>
            <a:r>
              <a:rPr lang="en-US" dirty="0"/>
              <a:t>If your school has a marketing team…. Set some time with them to make a schedule to push your program.</a:t>
            </a:r>
          </a:p>
        </p:txBody>
      </p:sp>
      <p:sp>
        <p:nvSpPr>
          <p:cNvPr id="4" name="Slide Number Placeholder 3"/>
          <p:cNvSpPr>
            <a:spLocks noGrp="1"/>
          </p:cNvSpPr>
          <p:nvPr>
            <p:ph type="sldNum" sz="quarter" idx="5"/>
          </p:nvPr>
        </p:nvSpPr>
        <p:spPr/>
        <p:txBody>
          <a:bodyPr/>
          <a:lstStyle/>
          <a:p>
            <a:fld id="{9BF85954-A60F-4118-8C45-1E62DEC1270A}" type="slidenum">
              <a:rPr lang="en-US" smtClean="0"/>
              <a:t>8</a:t>
            </a:fld>
            <a:endParaRPr lang="en-US"/>
          </a:p>
        </p:txBody>
      </p:sp>
    </p:spTree>
    <p:extLst>
      <p:ext uri="{BB962C8B-B14F-4D97-AF65-F5344CB8AC3E}">
        <p14:creationId xmlns:p14="http://schemas.microsoft.com/office/powerpoint/2010/main" val="2682370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4351" indent="-294351">
              <a:buFont typeface="Arial" panose="020B0604020202020204" pitchFamily="34" charset="0"/>
              <a:buChar char="•"/>
            </a:pPr>
            <a:r>
              <a:rPr lang="en-US" sz="1400" dirty="0"/>
              <a:t>Prior to curriculum change, this course was taught in the first semester of program acceptance. At that point, if a student realizes this is not the right career path, it is too late to offer a spot to another applicant. </a:t>
            </a:r>
          </a:p>
          <a:p>
            <a:pPr marL="922190" lvl="1" indent="-294351">
              <a:buFont typeface="Arial" panose="020B0604020202020204" pitchFamily="34" charset="0"/>
              <a:buChar char="•"/>
            </a:pPr>
            <a:r>
              <a:rPr lang="en-US" sz="1400" dirty="0"/>
              <a:t>Background checks, drug screens, physicals, late in getting books, etc.</a:t>
            </a:r>
          </a:p>
          <a:p>
            <a:pPr marL="922190" lvl="1" indent="-294351">
              <a:buFont typeface="Arial" panose="020B0604020202020204" pitchFamily="34" charset="0"/>
              <a:buChar char="•"/>
            </a:pPr>
            <a:r>
              <a:rPr lang="en-US" sz="1400" dirty="0"/>
              <a:t>Limited seat capacity due to programmatic accreditation board requirements and clinical site availability</a:t>
            </a:r>
          </a:p>
          <a:p>
            <a:pPr marL="922190" lvl="1" indent="-294351">
              <a:buFont typeface="Arial" panose="020B0604020202020204" pitchFamily="34" charset="0"/>
              <a:buChar char="•"/>
            </a:pPr>
            <a:r>
              <a:rPr lang="en-US" sz="1400" dirty="0"/>
              <a:t>Previous students thought the field was sterile processing and not going into actual surgeries, thought it would be more like nursing, just knew they wanted to be in the medical field, etc.</a:t>
            </a:r>
          </a:p>
          <a:p>
            <a:pPr marL="294351" indent="-294351">
              <a:buFont typeface="Arial" panose="020B0604020202020204" pitchFamily="34" charset="0"/>
              <a:buChar char="•"/>
            </a:pPr>
            <a:endParaRPr lang="en-US" sz="1400" dirty="0"/>
          </a:p>
          <a:p>
            <a:pPr marL="294351" indent="-294351">
              <a:buFont typeface="Arial" panose="020B0604020202020204" pitchFamily="34" charset="0"/>
              <a:buChar char="•"/>
            </a:pPr>
            <a:r>
              <a:rPr lang="en-US" sz="1400" dirty="0"/>
              <a:t>Program retention suffered due to the lack of awareness of what the field really was</a:t>
            </a:r>
          </a:p>
          <a:p>
            <a:pPr marL="294351" indent="-294351">
              <a:buFont typeface="Arial" panose="020B0604020202020204" pitchFamily="34" charset="0"/>
              <a:buChar char="•"/>
            </a:pPr>
            <a:endParaRPr lang="en-US" sz="1400" dirty="0"/>
          </a:p>
          <a:p>
            <a:pPr marL="294351" indent="-294351">
              <a:buFont typeface="Arial" panose="020B0604020202020204" pitchFamily="34" charset="0"/>
              <a:buChar char="•"/>
            </a:pPr>
            <a:r>
              <a:rPr lang="en-US" sz="1400" dirty="0"/>
              <a:t>Will offering this course as a prerequisite to the application improve the problem?</a:t>
            </a:r>
          </a:p>
          <a:p>
            <a:endParaRPr lang="en-US" dirty="0"/>
          </a:p>
        </p:txBody>
      </p:sp>
      <p:sp>
        <p:nvSpPr>
          <p:cNvPr id="4" name="Slide Number Placeholder 3"/>
          <p:cNvSpPr>
            <a:spLocks noGrp="1"/>
          </p:cNvSpPr>
          <p:nvPr>
            <p:ph type="sldNum" sz="quarter" idx="5"/>
          </p:nvPr>
        </p:nvSpPr>
        <p:spPr/>
        <p:txBody>
          <a:bodyPr/>
          <a:lstStyle/>
          <a:p>
            <a:fld id="{9BF85954-A60F-4118-8C45-1E62DEC1270A}" type="slidenum">
              <a:rPr lang="en-US" smtClean="0"/>
              <a:t>9</a:t>
            </a:fld>
            <a:endParaRPr lang="en-US"/>
          </a:p>
        </p:txBody>
      </p:sp>
    </p:spTree>
    <p:extLst>
      <p:ext uri="{BB962C8B-B14F-4D97-AF65-F5344CB8AC3E}">
        <p14:creationId xmlns:p14="http://schemas.microsoft.com/office/powerpoint/2010/main" val="1783683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FC22-C4E1-5C29-1DC3-2A88D28E1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2F1522-8276-73AE-A330-B27D03E39B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CB3556-92DA-D0BA-18D6-F353429F3E08}"/>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5" name="Footer Placeholder 4">
            <a:extLst>
              <a:ext uri="{FF2B5EF4-FFF2-40B4-BE49-F238E27FC236}">
                <a16:creationId xmlns:a16="http://schemas.microsoft.com/office/drawing/2014/main" id="{EC9A9D01-4DEA-13B6-D754-174CF8143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807E6-DE68-154C-A3E7-F14AF1AFBCED}"/>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2011662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F6061-323D-B519-119A-6E462C6DA4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BB54A9-C53A-73ED-44A0-10D165EC96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2DB2B-1896-C6EB-B0A2-DD79894999A3}"/>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5" name="Footer Placeholder 4">
            <a:extLst>
              <a:ext uri="{FF2B5EF4-FFF2-40B4-BE49-F238E27FC236}">
                <a16:creationId xmlns:a16="http://schemas.microsoft.com/office/drawing/2014/main" id="{0C65B64E-D69B-A907-6CB3-2E1B7B627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530A0-23B2-FF0A-CECA-1C9371CB9DFF}"/>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273001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EB7530-A0C3-A2DE-089B-3B0B14BFE0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CDFBBE-5AC6-E32C-7C03-6C89B8D336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A8420-41B6-C98E-CC64-5B183A9BF8AD}"/>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5" name="Footer Placeholder 4">
            <a:extLst>
              <a:ext uri="{FF2B5EF4-FFF2-40B4-BE49-F238E27FC236}">
                <a16:creationId xmlns:a16="http://schemas.microsoft.com/office/drawing/2014/main" id="{C117E229-6EC1-5793-E255-FAB52B53C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B88B7-DEF9-A946-C827-02B638E1136E}"/>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3832970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5C92A-2ADB-DF5B-38F4-D524FEE5E4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34278-A44B-BC58-F302-7C1E535E36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032AC-3D0F-FAE3-9C87-8D689727A438}"/>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5" name="Footer Placeholder 4">
            <a:extLst>
              <a:ext uri="{FF2B5EF4-FFF2-40B4-BE49-F238E27FC236}">
                <a16:creationId xmlns:a16="http://schemas.microsoft.com/office/drawing/2014/main" id="{66415045-5462-1EA3-1105-B05CF95A4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F8F39-126B-AEA3-D412-14FA0DF59086}"/>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301794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FEBA-50B3-0991-8EE1-37E430F58E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89B763-AC1F-4896-AA27-0401EE075D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489075-23FB-000D-38B5-C99FAA7C158D}"/>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5" name="Footer Placeholder 4">
            <a:extLst>
              <a:ext uri="{FF2B5EF4-FFF2-40B4-BE49-F238E27FC236}">
                <a16:creationId xmlns:a16="http://schemas.microsoft.com/office/drawing/2014/main" id="{D6563119-290A-F58F-AE4D-19263CBE3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4F87B-479B-8F57-0F8D-C83FFBEBF46B}"/>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156982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660E-3AFA-9A80-27CE-6A604422D6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74B447-B331-29C9-2675-EC00522B67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30128B-C6C2-D11C-9BF9-362F32CD3A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CCDF36-AB92-68F4-4537-CA49A0AE0292}"/>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6" name="Footer Placeholder 5">
            <a:extLst>
              <a:ext uri="{FF2B5EF4-FFF2-40B4-BE49-F238E27FC236}">
                <a16:creationId xmlns:a16="http://schemas.microsoft.com/office/drawing/2014/main" id="{519AEE45-1CF2-B8FD-E8A8-2671370F8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18906-ADCE-9811-0C41-D18104A0F4B7}"/>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2993748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557E-EFFE-B4B2-89DD-CF27E5905B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A24BCF-93E0-5990-82AF-63A7A106B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1CB416-AE14-C681-BBA2-FDDFD1B8F1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7F0A22-91B2-3AE6-63DF-A32D867AF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AE8E93-30C9-27B7-BA60-6EC9A3FD33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DDAF55-C478-5E36-BEF0-8C925DD276ED}"/>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8" name="Footer Placeholder 7">
            <a:extLst>
              <a:ext uri="{FF2B5EF4-FFF2-40B4-BE49-F238E27FC236}">
                <a16:creationId xmlns:a16="http://schemas.microsoft.com/office/drawing/2014/main" id="{CCAC77A7-03D7-0A72-CA42-BDD0D27914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EF350A-2031-1466-E93F-C7E2CCEBCC8B}"/>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347270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7A58D-E09D-A313-61FE-41AB4CD045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73E9B9-5FFF-F8D0-3F67-21469B19EFE9}"/>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4" name="Footer Placeholder 3">
            <a:extLst>
              <a:ext uri="{FF2B5EF4-FFF2-40B4-BE49-F238E27FC236}">
                <a16:creationId xmlns:a16="http://schemas.microsoft.com/office/drawing/2014/main" id="{6BA750E3-C4A6-DD1E-F147-CB3079AE6C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DA8C49-CCCA-1BE6-2665-862E872E30C7}"/>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2277878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89FE88-3AD1-8966-2E15-D163CB0F3A98}"/>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3" name="Footer Placeholder 2">
            <a:extLst>
              <a:ext uri="{FF2B5EF4-FFF2-40B4-BE49-F238E27FC236}">
                <a16:creationId xmlns:a16="http://schemas.microsoft.com/office/drawing/2014/main" id="{FC8CBECA-8F29-98C9-9E5E-CC3BE21B8A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AB8955-3A40-FA6B-BD69-086846EA4A97}"/>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415018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DAB2D-2B9F-6BF0-D153-97D90FEA5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3F4921-CB46-55DD-DF4B-EA0C78F262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B8FA17-6BD4-1AAB-A231-317BB5FBF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DDF-12E4-76AF-82B2-7AB863D22A3B}"/>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6" name="Footer Placeholder 5">
            <a:extLst>
              <a:ext uri="{FF2B5EF4-FFF2-40B4-BE49-F238E27FC236}">
                <a16:creationId xmlns:a16="http://schemas.microsoft.com/office/drawing/2014/main" id="{961F8081-1397-3E57-7B9B-00A5A9222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72943C-852D-9F4A-F7BA-6620D9CD713C}"/>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1598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355D-FAC3-EE5E-3AB6-850F43AB6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6C16FE-250D-91A2-5DDE-3410ECCF27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43EAE6-FBB6-E380-E077-DB53CBB6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5EBCA-440B-5913-F8C3-AA7DDAF0BA2E}"/>
              </a:ext>
            </a:extLst>
          </p:cNvPr>
          <p:cNvSpPr>
            <a:spLocks noGrp="1"/>
          </p:cNvSpPr>
          <p:nvPr>
            <p:ph type="dt" sz="half" idx="10"/>
          </p:nvPr>
        </p:nvSpPr>
        <p:spPr/>
        <p:txBody>
          <a:bodyPr/>
          <a:lstStyle/>
          <a:p>
            <a:fld id="{ED82E33C-2EE2-427C-B532-E7DDC4BE916B}" type="datetimeFigureOut">
              <a:rPr lang="en-US" smtClean="0"/>
              <a:t>12/18/2024</a:t>
            </a:fld>
            <a:endParaRPr lang="en-US"/>
          </a:p>
        </p:txBody>
      </p:sp>
      <p:sp>
        <p:nvSpPr>
          <p:cNvPr id="6" name="Footer Placeholder 5">
            <a:extLst>
              <a:ext uri="{FF2B5EF4-FFF2-40B4-BE49-F238E27FC236}">
                <a16:creationId xmlns:a16="http://schemas.microsoft.com/office/drawing/2014/main" id="{20457510-6A51-C8DC-7C76-EECF8FF78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74959-2DB9-E10F-CD4E-649806549648}"/>
              </a:ext>
            </a:extLst>
          </p:cNvPr>
          <p:cNvSpPr>
            <a:spLocks noGrp="1"/>
          </p:cNvSpPr>
          <p:nvPr>
            <p:ph type="sldNum" sz="quarter" idx="12"/>
          </p:nvPr>
        </p:nvSpPr>
        <p:spPr/>
        <p:txBody>
          <a:bodyPr/>
          <a:lstStyle/>
          <a:p>
            <a:fld id="{3C9F79AA-CA8C-40E3-A987-D8538AAD58AF}" type="slidenum">
              <a:rPr lang="en-US" smtClean="0"/>
              <a:t>‹#›</a:t>
            </a:fld>
            <a:endParaRPr lang="en-US"/>
          </a:p>
        </p:txBody>
      </p:sp>
    </p:spTree>
    <p:extLst>
      <p:ext uri="{BB962C8B-B14F-4D97-AF65-F5344CB8AC3E}">
        <p14:creationId xmlns:p14="http://schemas.microsoft.com/office/powerpoint/2010/main" val="2593587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EDED5-A1A3-A684-87AD-60DB619B4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E4057D-CAE8-F4AD-9213-9857DE16D6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6AEB2-D9A3-84D0-67C8-C60B6C778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82E33C-2EE2-427C-B532-E7DDC4BE916B}" type="datetimeFigureOut">
              <a:rPr lang="en-US" smtClean="0"/>
              <a:t>12/18/2024</a:t>
            </a:fld>
            <a:endParaRPr lang="en-US"/>
          </a:p>
        </p:txBody>
      </p:sp>
      <p:sp>
        <p:nvSpPr>
          <p:cNvPr id="5" name="Footer Placeholder 4">
            <a:extLst>
              <a:ext uri="{FF2B5EF4-FFF2-40B4-BE49-F238E27FC236}">
                <a16:creationId xmlns:a16="http://schemas.microsoft.com/office/drawing/2014/main" id="{ABBCF80B-B0C2-10DD-5EE8-C72ACB58D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F1F7A9-2662-DB83-D6CD-2349D69992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9F79AA-CA8C-40E3-A987-D8538AAD58AF}" type="slidenum">
              <a:rPr lang="en-US" smtClean="0"/>
              <a:t>‹#›</a:t>
            </a:fld>
            <a:endParaRPr lang="en-US"/>
          </a:p>
        </p:txBody>
      </p:sp>
    </p:spTree>
    <p:extLst>
      <p:ext uri="{BB962C8B-B14F-4D97-AF65-F5344CB8AC3E}">
        <p14:creationId xmlns:p14="http://schemas.microsoft.com/office/powerpoint/2010/main" val="2547211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creativecommons.org/licenses/by-nc-sa/3.0/"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www.thaigoodview.com/node/88636" TargetMode="External"/><Relationship Id="rId5" Type="http://schemas.openxmlformats.org/officeDocument/2006/relationships/image" Target="../media/image30.jpg"/><Relationship Id="rId4" Type="http://schemas.openxmlformats.org/officeDocument/2006/relationships/hyperlink" Target="http://thelearnersway.net/ideas/2016/10/23/questions-at-the-heart-of-learnin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descr="First move of a chess game">
            <a:extLst>
              <a:ext uri="{FF2B5EF4-FFF2-40B4-BE49-F238E27FC236}">
                <a16:creationId xmlns:a16="http://schemas.microsoft.com/office/drawing/2014/main" id="{9D1B4518-5D6A-D745-A3B3-6ADD16DA6F4A}"/>
              </a:ext>
            </a:extLst>
          </p:cNvPr>
          <p:cNvPicPr>
            <a:picLocks noChangeAspect="1"/>
          </p:cNvPicPr>
          <p:nvPr/>
        </p:nvPicPr>
        <p:blipFill>
          <a:blip r:embed="rId3">
            <a:alphaModFix amt="50000"/>
          </a:blip>
          <a:srcRect t="15413"/>
          <a:stretch/>
        </p:blipFill>
        <p:spPr>
          <a:xfrm>
            <a:off x="20" y="1"/>
            <a:ext cx="12191980" cy="6857999"/>
          </a:xfrm>
          <a:prstGeom prst="rect">
            <a:avLst/>
          </a:prstGeom>
        </p:spPr>
      </p:pic>
      <p:sp>
        <p:nvSpPr>
          <p:cNvPr id="2" name="Title 1">
            <a:extLst>
              <a:ext uri="{FF2B5EF4-FFF2-40B4-BE49-F238E27FC236}">
                <a16:creationId xmlns:a16="http://schemas.microsoft.com/office/drawing/2014/main" id="{7E10C12D-801E-DA4D-ADF3-5FB5B18E36AA}"/>
              </a:ext>
            </a:extLst>
          </p:cNvPr>
          <p:cNvSpPr>
            <a:spLocks noGrp="1"/>
          </p:cNvSpPr>
          <p:nvPr>
            <p:ph type="ctrTitle"/>
          </p:nvPr>
        </p:nvSpPr>
        <p:spPr>
          <a:xfrm>
            <a:off x="1524000" y="348344"/>
            <a:ext cx="9144000" cy="3161619"/>
          </a:xfrm>
        </p:spPr>
        <p:txBody>
          <a:bodyPr>
            <a:normAutofit/>
          </a:bodyPr>
          <a:lstStyle/>
          <a:p>
            <a:r>
              <a:rPr lang="en-US">
                <a:solidFill>
                  <a:srgbClr val="FFFFFF"/>
                </a:solidFill>
              </a:rPr>
              <a:t>Strategic Initiatives to Boosting Enrollment: </a:t>
            </a:r>
            <a:br>
              <a:rPr lang="en-US">
                <a:solidFill>
                  <a:srgbClr val="FFFFFF"/>
                </a:solidFill>
              </a:rPr>
            </a:br>
            <a:r>
              <a:rPr lang="en-US" sz="4000">
                <a:solidFill>
                  <a:srgbClr val="FFFFFF"/>
                </a:solidFill>
              </a:rPr>
              <a:t>What Worked for Us</a:t>
            </a:r>
            <a:endParaRPr lang="en-US" dirty="0">
              <a:solidFill>
                <a:srgbClr val="FFFFFF"/>
              </a:solidFill>
            </a:endParaRPr>
          </a:p>
        </p:txBody>
      </p:sp>
      <p:sp>
        <p:nvSpPr>
          <p:cNvPr id="3" name="Subtitle 2">
            <a:extLst>
              <a:ext uri="{FF2B5EF4-FFF2-40B4-BE49-F238E27FC236}">
                <a16:creationId xmlns:a16="http://schemas.microsoft.com/office/drawing/2014/main" id="{415E1BA3-4932-4885-105E-B2D3D67798C2}"/>
              </a:ext>
            </a:extLst>
          </p:cNvPr>
          <p:cNvSpPr>
            <a:spLocks noGrp="1"/>
          </p:cNvSpPr>
          <p:nvPr>
            <p:ph type="subTitle" idx="1"/>
          </p:nvPr>
        </p:nvSpPr>
        <p:spPr>
          <a:xfrm>
            <a:off x="1524000" y="3602037"/>
            <a:ext cx="9144000" cy="2907619"/>
          </a:xfrm>
        </p:spPr>
        <p:txBody>
          <a:bodyPr>
            <a:normAutofit fontScale="85000" lnSpcReduction="20000"/>
          </a:bodyPr>
          <a:lstStyle/>
          <a:p>
            <a:r>
              <a:rPr lang="en-US">
                <a:solidFill>
                  <a:srgbClr val="FFFFFF"/>
                </a:solidFill>
              </a:rPr>
              <a:t>Presented by:</a:t>
            </a:r>
          </a:p>
          <a:p>
            <a:r>
              <a:rPr lang="en-US">
                <a:solidFill>
                  <a:srgbClr val="FFFFFF"/>
                </a:solidFill>
              </a:rPr>
              <a:t>Lindsay Henderson, MA, BAS, CST</a:t>
            </a:r>
          </a:p>
          <a:p>
            <a:r>
              <a:rPr lang="en-US">
                <a:solidFill>
                  <a:srgbClr val="FFFFFF"/>
                </a:solidFill>
              </a:rPr>
              <a:t>Associate Dean of Allied Health &amp; Workforce</a:t>
            </a:r>
          </a:p>
          <a:p>
            <a:r>
              <a:rPr lang="en-US">
                <a:solidFill>
                  <a:srgbClr val="FFFFFF"/>
                </a:solidFill>
              </a:rPr>
              <a:t>Fletcher Technical Community College</a:t>
            </a:r>
          </a:p>
          <a:p>
            <a:r>
              <a:rPr lang="en-US">
                <a:solidFill>
                  <a:srgbClr val="FFFFFF"/>
                </a:solidFill>
              </a:rPr>
              <a:t>&amp;</a:t>
            </a:r>
          </a:p>
          <a:p>
            <a:r>
              <a:rPr lang="en-US">
                <a:solidFill>
                  <a:srgbClr val="FFFFFF"/>
                </a:solidFill>
              </a:rPr>
              <a:t>Terri Ferreira, BAS, CST</a:t>
            </a:r>
          </a:p>
          <a:p>
            <a:r>
              <a:rPr lang="en-US">
                <a:solidFill>
                  <a:srgbClr val="FFFFFF"/>
                </a:solidFill>
              </a:rPr>
              <a:t>Program Director/ Instructor</a:t>
            </a:r>
          </a:p>
          <a:p>
            <a:r>
              <a:rPr lang="en-US">
                <a:solidFill>
                  <a:srgbClr val="FFFFFF"/>
                </a:solidFill>
              </a:rPr>
              <a:t>Fletcher Technical Community College</a:t>
            </a:r>
            <a:endParaRPr lang="en-US" dirty="0">
              <a:solidFill>
                <a:srgbClr val="FFFFFF"/>
              </a:solidFill>
            </a:endParaRPr>
          </a:p>
        </p:txBody>
      </p:sp>
    </p:spTree>
    <p:extLst>
      <p:ext uri="{BB962C8B-B14F-4D97-AF65-F5344CB8AC3E}">
        <p14:creationId xmlns:p14="http://schemas.microsoft.com/office/powerpoint/2010/main" val="25613429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394E6-8E94-D433-89F0-CF81BDBEF4D6}"/>
              </a:ext>
            </a:extLst>
          </p:cNvPr>
          <p:cNvSpPr>
            <a:spLocks noGrp="1"/>
          </p:cNvSpPr>
          <p:nvPr>
            <p:ph type="title"/>
          </p:nvPr>
        </p:nvSpPr>
        <p:spPr>
          <a:xfrm>
            <a:off x="838200" y="557189"/>
            <a:ext cx="3374136" cy="5567891"/>
          </a:xfrm>
        </p:spPr>
        <p:txBody>
          <a:bodyPr>
            <a:normAutofit/>
          </a:bodyPr>
          <a:lstStyle/>
          <a:p>
            <a:r>
              <a:rPr lang="en-US" sz="4800"/>
              <a:t>Intro Course Impact on Professional Identity</a:t>
            </a:r>
          </a:p>
        </p:txBody>
      </p:sp>
      <p:graphicFrame>
        <p:nvGraphicFramePr>
          <p:cNvPr id="5" name="Content Placeholder 2">
            <a:extLst>
              <a:ext uri="{FF2B5EF4-FFF2-40B4-BE49-F238E27FC236}">
                <a16:creationId xmlns:a16="http://schemas.microsoft.com/office/drawing/2014/main" id="{A5B4B1A1-2DF9-452F-5C0F-AAC476030A25}"/>
              </a:ext>
            </a:extLst>
          </p:cNvPr>
          <p:cNvGraphicFramePr>
            <a:graphicFrameLocks noGrp="1"/>
          </p:cNvGraphicFramePr>
          <p:nvPr>
            <p:ph idx="1"/>
            <p:extLst>
              <p:ext uri="{D42A27DB-BD31-4B8C-83A1-F6EECF244321}">
                <p14:modId xmlns:p14="http://schemas.microsoft.com/office/powerpoint/2010/main" val="2324215681"/>
              </p:ext>
            </p:extLst>
          </p:nvPr>
        </p:nvGraphicFramePr>
        <p:xfrm>
          <a:off x="5093208" y="620392"/>
          <a:ext cx="6766696"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2607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C0647-2F9E-66C0-1117-AFD797F5D76B}"/>
              </a:ext>
            </a:extLst>
          </p:cNvPr>
          <p:cNvSpPr>
            <a:spLocks noGrp="1"/>
          </p:cNvSpPr>
          <p:nvPr>
            <p:ph type="title"/>
          </p:nvPr>
        </p:nvSpPr>
        <p:spPr>
          <a:xfrm>
            <a:off x="630936" y="640823"/>
            <a:ext cx="3419856" cy="5583148"/>
          </a:xfrm>
        </p:spPr>
        <p:txBody>
          <a:bodyPr anchor="ctr">
            <a:normAutofit/>
          </a:bodyPr>
          <a:lstStyle/>
          <a:p>
            <a:r>
              <a:rPr lang="en-US" sz="5400"/>
              <a:t>Pre-Course Findings (Open-Ended Question)</a:t>
            </a:r>
          </a:p>
        </p:txBody>
      </p:sp>
      <p:sp>
        <p:nvSpPr>
          <p:cNvPr id="1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904055-21B7-26A7-A5CC-EEBA2661E0E5}"/>
              </a:ext>
            </a:extLst>
          </p:cNvPr>
          <p:cNvSpPr>
            <a:spLocks noGrp="1"/>
          </p:cNvSpPr>
          <p:nvPr>
            <p:ph idx="1"/>
          </p:nvPr>
        </p:nvSpPr>
        <p:spPr>
          <a:xfrm>
            <a:off x="4654296" y="4798577"/>
            <a:ext cx="6894576" cy="1428487"/>
          </a:xfrm>
        </p:spPr>
        <p:txBody>
          <a:bodyPr anchor="t">
            <a:normAutofit/>
          </a:bodyPr>
          <a:lstStyle/>
          <a:p>
            <a:r>
              <a:rPr lang="en-US" sz="2200"/>
              <a:t>Top 5 Influential Factors for Choosing Surgical Technology as a Major</a:t>
            </a:r>
          </a:p>
          <a:p>
            <a:pPr marL="0" indent="0">
              <a:buNone/>
            </a:pPr>
            <a:endParaRPr lang="en-US" sz="2200"/>
          </a:p>
        </p:txBody>
      </p:sp>
      <p:graphicFrame>
        <p:nvGraphicFramePr>
          <p:cNvPr id="4" name="Table 3">
            <a:extLst>
              <a:ext uri="{FF2B5EF4-FFF2-40B4-BE49-F238E27FC236}">
                <a16:creationId xmlns:a16="http://schemas.microsoft.com/office/drawing/2014/main" id="{1F5A575B-E8B2-4C33-E997-DC9388602324}"/>
              </a:ext>
            </a:extLst>
          </p:cNvPr>
          <p:cNvGraphicFramePr>
            <a:graphicFrameLocks noGrp="1"/>
          </p:cNvGraphicFramePr>
          <p:nvPr>
            <p:extLst>
              <p:ext uri="{D42A27DB-BD31-4B8C-83A1-F6EECF244321}">
                <p14:modId xmlns:p14="http://schemas.microsoft.com/office/powerpoint/2010/main" val="1686625455"/>
              </p:ext>
            </p:extLst>
          </p:nvPr>
        </p:nvGraphicFramePr>
        <p:xfrm>
          <a:off x="4654296" y="731060"/>
          <a:ext cx="6894577" cy="3713389"/>
        </p:xfrm>
        <a:graphic>
          <a:graphicData uri="http://schemas.openxmlformats.org/drawingml/2006/table">
            <a:tbl>
              <a:tblPr firstRow="1" bandRow="1">
                <a:tableStyleId>{69012ECD-51FC-41F1-AA8D-1B2483CD663E}</a:tableStyleId>
              </a:tblPr>
              <a:tblGrid>
                <a:gridCol w="902013">
                  <a:extLst>
                    <a:ext uri="{9D8B030D-6E8A-4147-A177-3AD203B41FA5}">
                      <a16:colId xmlns:a16="http://schemas.microsoft.com/office/drawing/2014/main" val="246984285"/>
                    </a:ext>
                  </a:extLst>
                </a:gridCol>
                <a:gridCol w="5992564">
                  <a:extLst>
                    <a:ext uri="{9D8B030D-6E8A-4147-A177-3AD203B41FA5}">
                      <a16:colId xmlns:a16="http://schemas.microsoft.com/office/drawing/2014/main" val="505190912"/>
                    </a:ext>
                  </a:extLst>
                </a:gridCol>
              </a:tblGrid>
              <a:tr h="424837">
                <a:tc>
                  <a:txBody>
                    <a:bodyPr/>
                    <a:lstStyle/>
                    <a:p>
                      <a:pPr algn="ctr"/>
                      <a:r>
                        <a:rPr lang="en-US" sz="2100"/>
                        <a:t>Rank</a:t>
                      </a:r>
                    </a:p>
                  </a:txBody>
                  <a:tcPr marL="78673" marR="78673" marT="39337" marB="39337"/>
                </a:tc>
                <a:tc>
                  <a:txBody>
                    <a:bodyPr/>
                    <a:lstStyle/>
                    <a:p>
                      <a:pPr algn="ctr"/>
                      <a:r>
                        <a:rPr lang="en-US" sz="2100"/>
                        <a:t>Influential Factor</a:t>
                      </a:r>
                    </a:p>
                  </a:txBody>
                  <a:tcPr marL="78673" marR="78673" marT="39337" marB="39337"/>
                </a:tc>
                <a:extLst>
                  <a:ext uri="{0D108BD9-81ED-4DB2-BD59-A6C34878D82A}">
                    <a16:rowId xmlns:a16="http://schemas.microsoft.com/office/drawing/2014/main" val="1611577700"/>
                  </a:ext>
                </a:extLst>
              </a:tr>
              <a:tr h="424837">
                <a:tc>
                  <a:txBody>
                    <a:bodyPr/>
                    <a:lstStyle/>
                    <a:p>
                      <a:pPr algn="ctr"/>
                      <a:r>
                        <a:rPr lang="en-US" sz="2100"/>
                        <a:t>1</a:t>
                      </a:r>
                    </a:p>
                  </a:txBody>
                  <a:tcPr marL="78673" marR="78673" marT="39337" marB="39337"/>
                </a:tc>
                <a:tc>
                  <a:txBody>
                    <a:bodyPr/>
                    <a:lstStyle/>
                    <a:p>
                      <a:r>
                        <a:rPr lang="en-US" sz="2100"/>
                        <a:t>Always wanted to be in the medical field</a:t>
                      </a:r>
                    </a:p>
                  </a:txBody>
                  <a:tcPr marL="78673" marR="78673" marT="39337" marB="39337"/>
                </a:tc>
                <a:extLst>
                  <a:ext uri="{0D108BD9-81ED-4DB2-BD59-A6C34878D82A}">
                    <a16:rowId xmlns:a16="http://schemas.microsoft.com/office/drawing/2014/main" val="276663065"/>
                  </a:ext>
                </a:extLst>
              </a:tr>
              <a:tr h="424837">
                <a:tc>
                  <a:txBody>
                    <a:bodyPr/>
                    <a:lstStyle/>
                    <a:p>
                      <a:pPr algn="ctr"/>
                      <a:r>
                        <a:rPr lang="en-US" sz="2100"/>
                        <a:t>2</a:t>
                      </a:r>
                    </a:p>
                  </a:txBody>
                  <a:tcPr marL="78673" marR="78673" marT="39337" marB="39337"/>
                </a:tc>
                <a:tc>
                  <a:txBody>
                    <a:bodyPr/>
                    <a:lstStyle/>
                    <a:p>
                      <a:r>
                        <a:rPr lang="en-US" sz="2100"/>
                        <a:t>It seems interesting</a:t>
                      </a:r>
                    </a:p>
                  </a:txBody>
                  <a:tcPr marL="78673" marR="78673" marT="39337" marB="39337"/>
                </a:tc>
                <a:extLst>
                  <a:ext uri="{0D108BD9-81ED-4DB2-BD59-A6C34878D82A}">
                    <a16:rowId xmlns:a16="http://schemas.microsoft.com/office/drawing/2014/main" val="2493330243"/>
                  </a:ext>
                </a:extLst>
              </a:tr>
              <a:tr h="739530">
                <a:tc>
                  <a:txBody>
                    <a:bodyPr/>
                    <a:lstStyle/>
                    <a:p>
                      <a:pPr algn="ctr"/>
                      <a:r>
                        <a:rPr lang="en-US" sz="2100"/>
                        <a:t>3</a:t>
                      </a:r>
                    </a:p>
                  </a:txBody>
                  <a:tcPr marL="78673" marR="78673" marT="39337" marB="39337"/>
                </a:tc>
                <a:tc>
                  <a:txBody>
                    <a:bodyPr/>
                    <a:lstStyle/>
                    <a:p>
                      <a:r>
                        <a:rPr lang="en-US" sz="2100"/>
                        <a:t>Not accepted/ second choice/ didn’t pass nursing school</a:t>
                      </a:r>
                    </a:p>
                  </a:txBody>
                  <a:tcPr marL="78673" marR="78673" marT="39337" marB="39337"/>
                </a:tc>
                <a:extLst>
                  <a:ext uri="{0D108BD9-81ED-4DB2-BD59-A6C34878D82A}">
                    <a16:rowId xmlns:a16="http://schemas.microsoft.com/office/drawing/2014/main" val="4133385051"/>
                  </a:ext>
                </a:extLst>
              </a:tr>
              <a:tr h="424837">
                <a:tc>
                  <a:txBody>
                    <a:bodyPr/>
                    <a:lstStyle/>
                    <a:p>
                      <a:pPr algn="ctr"/>
                      <a:r>
                        <a:rPr lang="en-US" sz="2100"/>
                        <a:t>3</a:t>
                      </a:r>
                    </a:p>
                  </a:txBody>
                  <a:tcPr marL="78673" marR="78673" marT="39337" marB="39337"/>
                </a:tc>
                <a:tc>
                  <a:txBody>
                    <a:bodyPr/>
                    <a:lstStyle/>
                    <a:p>
                      <a:r>
                        <a:rPr lang="en-US" sz="2100"/>
                        <a:t>Interested in surgery/ surgery shows</a:t>
                      </a:r>
                    </a:p>
                  </a:txBody>
                  <a:tcPr marL="78673" marR="78673" marT="39337" marB="39337"/>
                </a:tc>
                <a:extLst>
                  <a:ext uri="{0D108BD9-81ED-4DB2-BD59-A6C34878D82A}">
                    <a16:rowId xmlns:a16="http://schemas.microsoft.com/office/drawing/2014/main" val="3317121478"/>
                  </a:ext>
                </a:extLst>
              </a:tr>
              <a:tr h="424837">
                <a:tc>
                  <a:txBody>
                    <a:bodyPr/>
                    <a:lstStyle/>
                    <a:p>
                      <a:pPr algn="ctr"/>
                      <a:r>
                        <a:rPr lang="en-US" sz="2100"/>
                        <a:t>4</a:t>
                      </a:r>
                    </a:p>
                  </a:txBody>
                  <a:tcPr marL="78673" marR="78673" marT="39337" marB="39337"/>
                </a:tc>
                <a:tc>
                  <a:txBody>
                    <a:bodyPr/>
                    <a:lstStyle/>
                    <a:p>
                      <a:r>
                        <a:rPr lang="en-US" sz="2100"/>
                        <a:t>Desire to help others/ help save someone’s life</a:t>
                      </a:r>
                    </a:p>
                  </a:txBody>
                  <a:tcPr marL="78673" marR="78673" marT="39337" marB="39337"/>
                </a:tc>
                <a:extLst>
                  <a:ext uri="{0D108BD9-81ED-4DB2-BD59-A6C34878D82A}">
                    <a16:rowId xmlns:a16="http://schemas.microsoft.com/office/drawing/2014/main" val="3280663488"/>
                  </a:ext>
                </a:extLst>
              </a:tr>
              <a:tr h="424837">
                <a:tc>
                  <a:txBody>
                    <a:bodyPr/>
                    <a:lstStyle/>
                    <a:p>
                      <a:pPr algn="ctr"/>
                      <a:r>
                        <a:rPr lang="en-US" sz="2100"/>
                        <a:t>5</a:t>
                      </a:r>
                    </a:p>
                  </a:txBody>
                  <a:tcPr marL="78673" marR="78673" marT="39337" marB="39337"/>
                </a:tc>
                <a:tc>
                  <a:txBody>
                    <a:bodyPr/>
                    <a:lstStyle/>
                    <a:p>
                      <a:r>
                        <a:rPr lang="en-US" sz="2100"/>
                        <a:t>Job security/ financial stability</a:t>
                      </a:r>
                    </a:p>
                  </a:txBody>
                  <a:tcPr marL="78673" marR="78673" marT="39337" marB="39337"/>
                </a:tc>
                <a:extLst>
                  <a:ext uri="{0D108BD9-81ED-4DB2-BD59-A6C34878D82A}">
                    <a16:rowId xmlns:a16="http://schemas.microsoft.com/office/drawing/2014/main" val="4166618416"/>
                  </a:ext>
                </a:extLst>
              </a:tr>
              <a:tr h="424837">
                <a:tc>
                  <a:txBody>
                    <a:bodyPr/>
                    <a:lstStyle/>
                    <a:p>
                      <a:pPr algn="ctr"/>
                      <a:r>
                        <a:rPr lang="en-US" sz="2100"/>
                        <a:t>5</a:t>
                      </a:r>
                    </a:p>
                  </a:txBody>
                  <a:tcPr marL="78673" marR="78673" marT="39337" marB="39337"/>
                </a:tc>
                <a:tc>
                  <a:txBody>
                    <a:bodyPr/>
                    <a:lstStyle/>
                    <a:p>
                      <a:r>
                        <a:rPr lang="en-US" sz="2100"/>
                        <a:t>Previously thought about becoming a surgeon</a:t>
                      </a:r>
                    </a:p>
                  </a:txBody>
                  <a:tcPr marL="78673" marR="78673" marT="39337" marB="39337"/>
                </a:tc>
                <a:extLst>
                  <a:ext uri="{0D108BD9-81ED-4DB2-BD59-A6C34878D82A}">
                    <a16:rowId xmlns:a16="http://schemas.microsoft.com/office/drawing/2014/main" val="3965547385"/>
                  </a:ext>
                </a:extLst>
              </a:tr>
            </a:tbl>
          </a:graphicData>
        </a:graphic>
      </p:graphicFrame>
    </p:spTree>
    <p:extLst>
      <p:ext uri="{BB962C8B-B14F-4D97-AF65-F5344CB8AC3E}">
        <p14:creationId xmlns:p14="http://schemas.microsoft.com/office/powerpoint/2010/main" val="678019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37FB-D1D9-340C-0665-808EBB595022}"/>
              </a:ext>
            </a:extLst>
          </p:cNvPr>
          <p:cNvSpPr>
            <a:spLocks noGrp="1"/>
          </p:cNvSpPr>
          <p:nvPr>
            <p:ph type="title"/>
          </p:nvPr>
        </p:nvSpPr>
        <p:spPr/>
        <p:txBody>
          <a:bodyPr/>
          <a:lstStyle/>
          <a:p>
            <a:r>
              <a:rPr lang="en-US" dirty="0"/>
              <a:t>Additional Responses</a:t>
            </a:r>
          </a:p>
        </p:txBody>
      </p:sp>
      <p:graphicFrame>
        <p:nvGraphicFramePr>
          <p:cNvPr id="5" name="Content Placeholder 2">
            <a:extLst>
              <a:ext uri="{FF2B5EF4-FFF2-40B4-BE49-F238E27FC236}">
                <a16:creationId xmlns:a16="http://schemas.microsoft.com/office/drawing/2014/main" id="{96904B79-BB6A-2D40-C564-F1355904007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5700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14174-87E3-3250-16A5-E329C31C07D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Response Analysis</a:t>
            </a:r>
          </a:p>
        </p:txBody>
      </p:sp>
      <p:sp>
        <p:nvSpPr>
          <p:cNvPr id="3" name="Content Placeholder 2">
            <a:extLst>
              <a:ext uri="{FF2B5EF4-FFF2-40B4-BE49-F238E27FC236}">
                <a16:creationId xmlns:a16="http://schemas.microsoft.com/office/drawing/2014/main" id="{2F12BB72-834C-6085-FCCE-5146E8B2CCB8}"/>
              </a:ext>
            </a:extLst>
          </p:cNvPr>
          <p:cNvSpPr>
            <a:spLocks noGrp="1"/>
          </p:cNvSpPr>
          <p:nvPr>
            <p:ph idx="1"/>
          </p:nvPr>
        </p:nvSpPr>
        <p:spPr>
          <a:xfrm>
            <a:off x="1371599" y="2318197"/>
            <a:ext cx="9724031" cy="3683358"/>
          </a:xfrm>
        </p:spPr>
        <p:txBody>
          <a:bodyPr anchor="ctr">
            <a:normAutofit/>
          </a:bodyPr>
          <a:lstStyle/>
          <a:p>
            <a:r>
              <a:rPr lang="en-US" sz="2400" dirty="0"/>
              <a:t>Most desire to be in the medical field</a:t>
            </a:r>
          </a:p>
          <a:p>
            <a:r>
              <a:rPr lang="en-US" sz="2400" dirty="0"/>
              <a:t>Have a passion to help others</a:t>
            </a:r>
          </a:p>
          <a:p>
            <a:r>
              <a:rPr lang="en-US" sz="2400" dirty="0"/>
              <a:t>No substantial proof prior research was done in the field</a:t>
            </a:r>
          </a:p>
          <a:p>
            <a:r>
              <a:rPr lang="en-US" sz="2400" dirty="0"/>
              <a:t>Most answers were generic leaving question if they understand the field</a:t>
            </a:r>
          </a:p>
          <a:p>
            <a:r>
              <a:rPr lang="en-US" sz="2400" dirty="0"/>
              <a:t>Goal of course coincides well with answers… Help them understand the profession</a:t>
            </a:r>
          </a:p>
          <a:p>
            <a:r>
              <a:rPr lang="en-US" sz="2400" dirty="0"/>
              <a:t>Question would be better served offering choices and allowing to choose as many that apply </a:t>
            </a:r>
            <a:r>
              <a:rPr lang="en-US" sz="2400" i="1" dirty="0"/>
              <a:t>(have sense changed to this)</a:t>
            </a:r>
          </a:p>
        </p:txBody>
      </p:sp>
    </p:spTree>
    <p:extLst>
      <p:ext uri="{BB962C8B-B14F-4D97-AF65-F5344CB8AC3E}">
        <p14:creationId xmlns:p14="http://schemas.microsoft.com/office/powerpoint/2010/main" val="204483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3E65D517-46E4-8037-A63D-629DE1253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0F7C7-AC2F-4CAA-81D6-1DDB18819C4B}"/>
              </a:ext>
            </a:extLst>
          </p:cNvPr>
          <p:cNvSpPr>
            <a:spLocks noGrp="1"/>
          </p:cNvSpPr>
          <p:nvPr>
            <p:ph type="title"/>
          </p:nvPr>
        </p:nvSpPr>
        <p:spPr>
          <a:xfrm>
            <a:off x="758952" y="276198"/>
            <a:ext cx="10477600" cy="1157242"/>
          </a:xfrm>
        </p:spPr>
        <p:txBody>
          <a:bodyPr>
            <a:normAutofit/>
          </a:bodyPr>
          <a:lstStyle/>
          <a:p>
            <a:r>
              <a:rPr lang="en-US" sz="4000" dirty="0"/>
              <a:t>Quantitative Pre- &amp; Post- Course Questions</a:t>
            </a:r>
          </a:p>
        </p:txBody>
      </p:sp>
      <p:graphicFrame>
        <p:nvGraphicFramePr>
          <p:cNvPr id="5" name="Content Placeholder 4">
            <a:extLst>
              <a:ext uri="{FF2B5EF4-FFF2-40B4-BE49-F238E27FC236}">
                <a16:creationId xmlns:a16="http://schemas.microsoft.com/office/drawing/2014/main" id="{831EC5C7-2554-4398-BFA7-F8670FA34E73}"/>
              </a:ext>
            </a:extLst>
          </p:cNvPr>
          <p:cNvGraphicFramePr>
            <a:graphicFrameLocks noGrp="1"/>
          </p:cNvGraphicFramePr>
          <p:nvPr>
            <p:ph idx="1"/>
            <p:extLst>
              <p:ext uri="{D42A27DB-BD31-4B8C-83A1-F6EECF244321}">
                <p14:modId xmlns:p14="http://schemas.microsoft.com/office/powerpoint/2010/main" val="2553854128"/>
              </p:ext>
            </p:extLst>
          </p:nvPr>
        </p:nvGraphicFramePr>
        <p:xfrm>
          <a:off x="955343" y="1709638"/>
          <a:ext cx="10617957" cy="4729568"/>
        </p:xfrm>
        <a:graphic>
          <a:graphicData uri="http://schemas.openxmlformats.org/drawingml/2006/table">
            <a:tbl>
              <a:tblPr firstRow="1" bandRow="1">
                <a:effectLst>
                  <a:innerShdw blurRad="63500" dist="50800" dir="13500000">
                    <a:prstClr val="black">
                      <a:alpha val="50000"/>
                    </a:prstClr>
                  </a:innerShdw>
                </a:effectLst>
                <a:tableStyleId>{69012ECD-51FC-41F1-AA8D-1B2483CD663E}</a:tableStyleId>
              </a:tblPr>
              <a:tblGrid>
                <a:gridCol w="10617957">
                  <a:extLst>
                    <a:ext uri="{9D8B030D-6E8A-4147-A177-3AD203B41FA5}">
                      <a16:colId xmlns:a16="http://schemas.microsoft.com/office/drawing/2014/main" val="1543420764"/>
                    </a:ext>
                  </a:extLst>
                </a:gridCol>
              </a:tblGrid>
              <a:tr h="420533">
                <a:tc>
                  <a:txBody>
                    <a:bodyPr/>
                    <a:lstStyle/>
                    <a:p>
                      <a:endParaRPr lang="en-US" sz="1400"/>
                    </a:p>
                  </a:txBody>
                  <a:tcPr marL="63148" marR="63148" marT="31574" marB="31574">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cell3D prstMaterial="dkEdge">
                      <a:bevel prst="relaxedInset"/>
                      <a:lightRig rig="flood" dir="t"/>
                    </a:cell3D>
                  </a:tcPr>
                </a:tc>
                <a:extLst>
                  <a:ext uri="{0D108BD9-81ED-4DB2-BD59-A6C34878D82A}">
                    <a16:rowId xmlns:a16="http://schemas.microsoft.com/office/drawing/2014/main" val="3311009713"/>
                  </a:ext>
                </a:extLst>
              </a:tr>
              <a:tr h="365605">
                <a:tc>
                  <a:txBody>
                    <a:bodyPr/>
                    <a:lstStyle/>
                    <a:p>
                      <a:r>
                        <a:rPr lang="en-US" sz="1800"/>
                        <a:t>I understand the job description of a surgical technologist</a:t>
                      </a:r>
                    </a:p>
                  </a:txBody>
                  <a:tcPr marL="63148" marR="63148" marT="31574" marB="31574">
                    <a:lnT w="6350" cap="flat" cmpd="sng" algn="ctr">
                      <a:noFill/>
                      <a:prstDash val="solid"/>
                      <a:miter lim="800000"/>
                    </a:lnT>
                    <a:cell3D prstMaterial="dkEdge">
                      <a:bevel prst="relaxedInset"/>
                      <a:lightRig rig="flood" dir="t"/>
                    </a:cell3D>
                  </a:tcPr>
                </a:tc>
                <a:extLst>
                  <a:ext uri="{0D108BD9-81ED-4DB2-BD59-A6C34878D82A}">
                    <a16:rowId xmlns:a16="http://schemas.microsoft.com/office/drawing/2014/main" val="2628237932"/>
                  </a:ext>
                </a:extLst>
              </a:tr>
              <a:tr h="365605">
                <a:tc>
                  <a:txBody>
                    <a:bodyPr/>
                    <a:lstStyle/>
                    <a:p>
                      <a:r>
                        <a:rPr lang="en-US" sz="1800"/>
                        <a:t>I know what the term “surgical conscience” means &amp; its importance in the job of a surgical technologist</a:t>
                      </a:r>
                    </a:p>
                  </a:txBody>
                  <a:tcPr marL="63148" marR="63148" marT="31574" marB="31574">
                    <a:cell3D prstMaterial="dkEdge">
                      <a:bevel prst="relaxedInset"/>
                      <a:lightRig rig="flood" dir="t"/>
                    </a:cell3D>
                  </a:tcPr>
                </a:tc>
                <a:extLst>
                  <a:ext uri="{0D108BD9-81ED-4DB2-BD59-A6C34878D82A}">
                    <a16:rowId xmlns:a16="http://schemas.microsoft.com/office/drawing/2014/main" val="1387125062"/>
                  </a:ext>
                </a:extLst>
              </a:tr>
              <a:tr h="365605">
                <a:tc>
                  <a:txBody>
                    <a:bodyPr/>
                    <a:lstStyle/>
                    <a:p>
                      <a:r>
                        <a:rPr lang="en-US" sz="1800"/>
                        <a:t>I understand what the terms asepsis &amp; sterile technique mean</a:t>
                      </a:r>
                    </a:p>
                  </a:txBody>
                  <a:tcPr marL="63148" marR="63148" marT="31574" marB="31574">
                    <a:cell3D prstMaterial="dkEdge">
                      <a:bevel prst="relaxedInset"/>
                      <a:lightRig rig="flood" dir="t"/>
                    </a:cell3D>
                  </a:tcPr>
                </a:tc>
                <a:extLst>
                  <a:ext uri="{0D108BD9-81ED-4DB2-BD59-A6C34878D82A}">
                    <a16:rowId xmlns:a16="http://schemas.microsoft.com/office/drawing/2014/main" val="3437917445"/>
                  </a:ext>
                </a:extLst>
              </a:tr>
              <a:tr h="365605">
                <a:tc>
                  <a:txBody>
                    <a:bodyPr/>
                    <a:lstStyle/>
                    <a:p>
                      <a:r>
                        <a:rPr lang="en-US" sz="1800"/>
                        <a:t>I know the difference between pre-, intra-, &amp; post-operative phases of surgery</a:t>
                      </a:r>
                    </a:p>
                  </a:txBody>
                  <a:tcPr marL="63148" marR="63148" marT="31574" marB="31574">
                    <a:cell3D prstMaterial="dkEdge">
                      <a:bevel prst="relaxedInset"/>
                      <a:lightRig rig="flood" dir="t"/>
                    </a:cell3D>
                  </a:tcPr>
                </a:tc>
                <a:extLst>
                  <a:ext uri="{0D108BD9-81ED-4DB2-BD59-A6C34878D82A}">
                    <a16:rowId xmlns:a16="http://schemas.microsoft.com/office/drawing/2014/main" val="2026011436"/>
                  </a:ext>
                </a:extLst>
              </a:tr>
              <a:tr h="546086">
                <a:tc>
                  <a:txBody>
                    <a:bodyPr/>
                    <a:lstStyle/>
                    <a:p>
                      <a:r>
                        <a:rPr lang="en-US" sz="1800"/>
                        <a:t>I know what the unrestricted, semi-restricted, &amp; restricted areas of the operating room are &amp; the proper attire that must be worn in each</a:t>
                      </a:r>
                    </a:p>
                  </a:txBody>
                  <a:tcPr marL="63148" marR="63148" marT="31574" marB="31574">
                    <a:cell3D prstMaterial="dkEdge">
                      <a:bevel prst="relaxedInset"/>
                      <a:lightRig rig="flood" dir="t"/>
                    </a:cell3D>
                  </a:tcPr>
                </a:tc>
                <a:extLst>
                  <a:ext uri="{0D108BD9-81ED-4DB2-BD59-A6C34878D82A}">
                    <a16:rowId xmlns:a16="http://schemas.microsoft.com/office/drawing/2014/main" val="2369131057"/>
                  </a:ext>
                </a:extLst>
              </a:tr>
              <a:tr h="365605">
                <a:tc>
                  <a:txBody>
                    <a:bodyPr/>
                    <a:lstStyle/>
                    <a:p>
                      <a:r>
                        <a:rPr lang="en-US" sz="1800"/>
                        <a:t>I know the roles of sterile &amp; non-sterile team members</a:t>
                      </a:r>
                    </a:p>
                  </a:txBody>
                  <a:tcPr marL="63148" marR="63148" marT="31574" marB="31574">
                    <a:cell3D prstMaterial="dkEdge">
                      <a:bevel prst="relaxedInset"/>
                      <a:lightRig rig="flood" dir="t"/>
                    </a:cell3D>
                  </a:tcPr>
                </a:tc>
                <a:extLst>
                  <a:ext uri="{0D108BD9-81ED-4DB2-BD59-A6C34878D82A}">
                    <a16:rowId xmlns:a16="http://schemas.microsoft.com/office/drawing/2014/main" val="2574228454"/>
                  </a:ext>
                </a:extLst>
              </a:tr>
              <a:tr h="623074">
                <a:tc>
                  <a:txBody>
                    <a:bodyPr/>
                    <a:lstStyle/>
                    <a:p>
                      <a:r>
                        <a:rPr lang="en-US" sz="1800"/>
                        <a:t>I understand the needs of various patient populations &amp; the requirements of the role of a surgical technologist plays in their care</a:t>
                      </a:r>
                    </a:p>
                  </a:txBody>
                  <a:tcPr marL="63148" marR="63148" marT="31574" marB="31574">
                    <a:cell3D prstMaterial="dkEdge">
                      <a:bevel prst="relaxedInset"/>
                      <a:lightRig rig="flood" dir="t"/>
                    </a:cell3D>
                  </a:tcPr>
                </a:tc>
                <a:extLst>
                  <a:ext uri="{0D108BD9-81ED-4DB2-BD59-A6C34878D82A}">
                    <a16:rowId xmlns:a16="http://schemas.microsoft.com/office/drawing/2014/main" val="341171363"/>
                  </a:ext>
                </a:extLst>
              </a:tr>
              <a:tr h="623074">
                <a:tc>
                  <a:txBody>
                    <a:bodyPr/>
                    <a:lstStyle/>
                    <a:p>
                      <a:r>
                        <a:rPr lang="en-US" sz="1800"/>
                        <a:t>I understand the legal &amp; ethical considerations as they pertain to patient care regarding the role of a surgical technologist</a:t>
                      </a:r>
                    </a:p>
                  </a:txBody>
                  <a:tcPr marL="63148" marR="63148" marT="31574" marB="31574">
                    <a:cell3D prstMaterial="dkEdge">
                      <a:bevel prst="relaxedInset"/>
                      <a:lightRig rig="flood" dir="t"/>
                    </a:cell3D>
                  </a:tcPr>
                </a:tc>
                <a:extLst>
                  <a:ext uri="{0D108BD9-81ED-4DB2-BD59-A6C34878D82A}">
                    <a16:rowId xmlns:a16="http://schemas.microsoft.com/office/drawing/2014/main" val="3474448233"/>
                  </a:ext>
                </a:extLst>
              </a:tr>
              <a:tr h="623074">
                <a:tc>
                  <a:txBody>
                    <a:bodyPr/>
                    <a:lstStyle/>
                    <a:p>
                      <a:r>
                        <a:rPr lang="en-US" sz="1800" dirty="0"/>
                        <a:t>I understand the dangers &amp; hazards of the operating room environment for myself &amp; the patients I will care for</a:t>
                      </a:r>
                    </a:p>
                  </a:txBody>
                  <a:tcPr marL="63148" marR="63148" marT="31574" marB="31574">
                    <a:cell3D prstMaterial="dkEdge">
                      <a:bevel prst="relaxedInset"/>
                      <a:lightRig rig="flood" dir="t"/>
                    </a:cell3D>
                  </a:tcPr>
                </a:tc>
                <a:extLst>
                  <a:ext uri="{0D108BD9-81ED-4DB2-BD59-A6C34878D82A}">
                    <a16:rowId xmlns:a16="http://schemas.microsoft.com/office/drawing/2014/main" val="989991750"/>
                  </a:ext>
                </a:extLst>
              </a:tr>
            </a:tbl>
          </a:graphicData>
        </a:graphic>
      </p:graphicFrame>
    </p:spTree>
    <p:extLst>
      <p:ext uri="{BB962C8B-B14F-4D97-AF65-F5344CB8AC3E}">
        <p14:creationId xmlns:p14="http://schemas.microsoft.com/office/powerpoint/2010/main" val="235793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1DCF-61D5-4D80-8B9B-4A575BACF64B}"/>
              </a:ext>
            </a:extLst>
          </p:cNvPr>
          <p:cNvSpPr>
            <a:spLocks noGrp="1"/>
          </p:cNvSpPr>
          <p:nvPr>
            <p:ph type="title"/>
          </p:nvPr>
        </p:nvSpPr>
        <p:spPr/>
        <p:txBody>
          <a:bodyPr/>
          <a:lstStyle/>
          <a:p>
            <a:r>
              <a:rPr lang="en-US" dirty="0"/>
              <a:t>Pre- and Post-Course Analysis</a:t>
            </a:r>
          </a:p>
        </p:txBody>
      </p:sp>
      <p:sp>
        <p:nvSpPr>
          <p:cNvPr id="5" name="Text Placeholder 4">
            <a:extLst>
              <a:ext uri="{FF2B5EF4-FFF2-40B4-BE49-F238E27FC236}">
                <a16:creationId xmlns:a16="http://schemas.microsoft.com/office/drawing/2014/main" id="{46CA1B37-0E33-50BF-37C6-C05531D80DAF}"/>
              </a:ext>
            </a:extLst>
          </p:cNvPr>
          <p:cNvSpPr>
            <a:spLocks noGrp="1"/>
          </p:cNvSpPr>
          <p:nvPr>
            <p:ph type="body" idx="1"/>
          </p:nvPr>
        </p:nvSpPr>
        <p:spPr/>
        <p:txBody>
          <a:bodyPr/>
          <a:lstStyle/>
          <a:p>
            <a:r>
              <a:rPr lang="en-US" dirty="0"/>
              <a:t>Pre-course	</a:t>
            </a:r>
          </a:p>
        </p:txBody>
      </p:sp>
      <p:sp>
        <p:nvSpPr>
          <p:cNvPr id="9" name="Content Placeholder 8">
            <a:extLst>
              <a:ext uri="{FF2B5EF4-FFF2-40B4-BE49-F238E27FC236}">
                <a16:creationId xmlns:a16="http://schemas.microsoft.com/office/drawing/2014/main" id="{E4060C69-9B73-568D-9D56-392B3DC879D6}"/>
              </a:ext>
            </a:extLst>
          </p:cNvPr>
          <p:cNvSpPr>
            <a:spLocks noGrp="1"/>
          </p:cNvSpPr>
          <p:nvPr>
            <p:ph sz="half" idx="2"/>
          </p:nvPr>
        </p:nvSpPr>
        <p:spPr/>
        <p:txBody>
          <a:bodyPr>
            <a:normAutofit fontScale="92500" lnSpcReduction="10000"/>
          </a:bodyPr>
          <a:lstStyle/>
          <a:p>
            <a:r>
              <a:rPr lang="en-US" dirty="0"/>
              <a:t>Same participants responded with same answers frequently</a:t>
            </a:r>
          </a:p>
          <a:p>
            <a:r>
              <a:rPr lang="en-US" dirty="0"/>
              <a:t>Some may have prior knowledge leading to strongly agree/ agree responses</a:t>
            </a:r>
          </a:p>
          <a:p>
            <a:r>
              <a:rPr lang="en-US" dirty="0"/>
              <a:t>Some had no knowledge leading to strongly disagree/ disagree responses</a:t>
            </a:r>
          </a:p>
        </p:txBody>
      </p:sp>
      <p:sp>
        <p:nvSpPr>
          <p:cNvPr id="10" name="Text Placeholder 9">
            <a:extLst>
              <a:ext uri="{FF2B5EF4-FFF2-40B4-BE49-F238E27FC236}">
                <a16:creationId xmlns:a16="http://schemas.microsoft.com/office/drawing/2014/main" id="{5EEDA4ED-D7DC-567E-1642-F8B4673D0D83}"/>
              </a:ext>
            </a:extLst>
          </p:cNvPr>
          <p:cNvSpPr>
            <a:spLocks noGrp="1"/>
          </p:cNvSpPr>
          <p:nvPr>
            <p:ph type="body" sz="quarter" idx="3"/>
          </p:nvPr>
        </p:nvSpPr>
        <p:spPr/>
        <p:txBody>
          <a:bodyPr/>
          <a:lstStyle/>
          <a:p>
            <a:r>
              <a:rPr lang="en-US" dirty="0"/>
              <a:t>Post-Course</a:t>
            </a:r>
          </a:p>
        </p:txBody>
      </p:sp>
      <p:sp>
        <p:nvSpPr>
          <p:cNvPr id="11" name="Content Placeholder 10">
            <a:extLst>
              <a:ext uri="{FF2B5EF4-FFF2-40B4-BE49-F238E27FC236}">
                <a16:creationId xmlns:a16="http://schemas.microsoft.com/office/drawing/2014/main" id="{69971561-CA7A-A6C8-1E72-CEB36B9FA2A9}"/>
              </a:ext>
            </a:extLst>
          </p:cNvPr>
          <p:cNvSpPr>
            <a:spLocks noGrp="1"/>
          </p:cNvSpPr>
          <p:nvPr>
            <p:ph sz="quarter" idx="4"/>
          </p:nvPr>
        </p:nvSpPr>
        <p:spPr/>
        <p:txBody>
          <a:bodyPr>
            <a:normAutofit fontScale="92500" lnSpcReduction="10000"/>
          </a:bodyPr>
          <a:lstStyle/>
          <a:p>
            <a:r>
              <a:rPr lang="en-US" dirty="0"/>
              <a:t>All responded with strongly agree/ agree</a:t>
            </a:r>
          </a:p>
          <a:p>
            <a:r>
              <a:rPr lang="en-US" dirty="0"/>
              <a:t>Some did not complete post-course survey</a:t>
            </a:r>
          </a:p>
          <a:p>
            <a:r>
              <a:rPr lang="en-US" dirty="0"/>
              <a:t>Some admitted in written response option they thought they knew before but realized they did not </a:t>
            </a:r>
          </a:p>
          <a:p>
            <a:r>
              <a:rPr lang="en-US" dirty="0"/>
              <a:t>Creating skewed data for pre-course survey</a:t>
            </a:r>
          </a:p>
        </p:txBody>
      </p:sp>
    </p:spTree>
    <p:extLst>
      <p:ext uri="{BB962C8B-B14F-4D97-AF65-F5344CB8AC3E}">
        <p14:creationId xmlns:p14="http://schemas.microsoft.com/office/powerpoint/2010/main" val="338864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DBCD-91EA-4BFE-B5E5-AE868CD53EBC}"/>
              </a:ext>
            </a:extLst>
          </p:cNvPr>
          <p:cNvSpPr>
            <a:spLocks noGrp="1"/>
          </p:cNvSpPr>
          <p:nvPr>
            <p:ph type="title"/>
          </p:nvPr>
        </p:nvSpPr>
        <p:spPr/>
        <p:txBody>
          <a:bodyPr>
            <a:normAutofit/>
          </a:bodyPr>
          <a:lstStyle/>
          <a:p>
            <a:r>
              <a:rPr lang="en-US" sz="3500" dirty="0"/>
              <a:t>Post-Course Findings (Open-Ended Questions)</a:t>
            </a:r>
          </a:p>
        </p:txBody>
      </p:sp>
      <p:graphicFrame>
        <p:nvGraphicFramePr>
          <p:cNvPr id="9" name="Content Placeholder 8">
            <a:extLst>
              <a:ext uri="{FF2B5EF4-FFF2-40B4-BE49-F238E27FC236}">
                <a16:creationId xmlns:a16="http://schemas.microsoft.com/office/drawing/2014/main" id="{15BC04E3-F9DC-447D-96DE-3017C460DDA4}"/>
              </a:ext>
            </a:extLst>
          </p:cNvPr>
          <p:cNvGraphicFramePr>
            <a:graphicFrameLocks noGrp="1"/>
          </p:cNvGraphicFramePr>
          <p:nvPr>
            <p:ph sz="half" idx="1"/>
            <p:extLst>
              <p:ext uri="{D42A27DB-BD31-4B8C-83A1-F6EECF244321}">
                <p14:modId xmlns:p14="http://schemas.microsoft.com/office/powerpoint/2010/main" val="987209253"/>
              </p:ext>
            </p:extLst>
          </p:nvPr>
        </p:nvGraphicFramePr>
        <p:xfrm>
          <a:off x="838201" y="1752600"/>
          <a:ext cx="5257801" cy="4642447"/>
        </p:xfrm>
        <a:graphic>
          <a:graphicData uri="http://schemas.openxmlformats.org/drawingml/2006/table">
            <a:tbl>
              <a:tblPr firstRow="1" firstCol="1" bandRow="1">
                <a:tableStyleId>{69012ECD-51FC-41F1-AA8D-1B2483CD663E}</a:tableStyleId>
              </a:tblPr>
              <a:tblGrid>
                <a:gridCol w="1927771">
                  <a:extLst>
                    <a:ext uri="{9D8B030D-6E8A-4147-A177-3AD203B41FA5}">
                      <a16:colId xmlns:a16="http://schemas.microsoft.com/office/drawing/2014/main" val="2098126581"/>
                    </a:ext>
                  </a:extLst>
                </a:gridCol>
                <a:gridCol w="1592623">
                  <a:extLst>
                    <a:ext uri="{9D8B030D-6E8A-4147-A177-3AD203B41FA5}">
                      <a16:colId xmlns:a16="http://schemas.microsoft.com/office/drawing/2014/main" val="1462050017"/>
                    </a:ext>
                  </a:extLst>
                </a:gridCol>
                <a:gridCol w="1737407">
                  <a:extLst>
                    <a:ext uri="{9D8B030D-6E8A-4147-A177-3AD203B41FA5}">
                      <a16:colId xmlns:a16="http://schemas.microsoft.com/office/drawing/2014/main" val="446813064"/>
                    </a:ext>
                  </a:extLst>
                </a:gridCol>
              </a:tblGrid>
              <a:tr h="596023">
                <a:tc gridSpan="3">
                  <a:txBody>
                    <a:bodyPr/>
                    <a:lstStyle/>
                    <a:p>
                      <a:pPr marL="0" marR="0">
                        <a:spcBef>
                          <a:spcPts val="0"/>
                        </a:spcBef>
                        <a:spcAft>
                          <a:spcPts val="0"/>
                        </a:spcAft>
                        <a:tabLst>
                          <a:tab pos="247650" algn="l"/>
                        </a:tabLst>
                      </a:pPr>
                      <a:r>
                        <a:rPr lang="en-US" sz="1400" dirty="0">
                          <a:effectLst/>
                        </a:rPr>
                        <a:t>Question: Do you still plan on pursing surgical technology as a career, or do you have reservations?</a:t>
                      </a:r>
                    </a:p>
                    <a:p>
                      <a:pPr marL="0" marR="0">
                        <a:spcBef>
                          <a:spcPts val="0"/>
                        </a:spcBef>
                        <a:spcAft>
                          <a:spcPts val="0"/>
                        </a:spcAft>
                        <a:tabLst>
                          <a:tab pos="247650" algn="l"/>
                        </a:tabLst>
                      </a:pPr>
                      <a:endParaRPr lang="en-US" sz="1400" dirty="0">
                        <a:effectLst/>
                      </a:endParaRPr>
                    </a:p>
                    <a:p>
                      <a:pPr marL="0" marR="0">
                        <a:spcBef>
                          <a:spcPts val="0"/>
                        </a:spcBef>
                        <a:spcAft>
                          <a:spcPts val="0"/>
                        </a:spcAft>
                        <a:tabLst>
                          <a:tab pos="247650" algn="l"/>
                        </a:tabLs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56 responses submitted over 3 years.</a:t>
                      </a:r>
                    </a:p>
                  </a:txBody>
                  <a:tcPr marL="54819" marR="54819"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6920165"/>
                  </a:ext>
                </a:extLst>
              </a:tr>
              <a:tr h="596023">
                <a:tc>
                  <a:txBody>
                    <a:bodyPr/>
                    <a:lstStyle/>
                    <a:p>
                      <a:pPr marL="0" marR="0" algn="ctr">
                        <a:spcBef>
                          <a:spcPts val="0"/>
                        </a:spcBef>
                        <a:spcAft>
                          <a:spcPts val="0"/>
                        </a:spcAft>
                      </a:pPr>
                      <a:r>
                        <a:rPr lang="en-US" sz="1400" dirty="0">
                          <a:effectLst/>
                        </a:rPr>
                        <a:t>Answer</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819" marR="54819" marT="0" marB="0"/>
                </a:tc>
                <a:tc>
                  <a:txBody>
                    <a:bodyPr/>
                    <a:lstStyle/>
                    <a:p>
                      <a:pPr marL="0" marR="0" algn="ctr">
                        <a:spcBef>
                          <a:spcPts val="0"/>
                        </a:spcBef>
                        <a:spcAft>
                          <a:spcPts val="0"/>
                        </a:spcAft>
                      </a:pPr>
                      <a:r>
                        <a:rPr lang="en-US" sz="1400" b="1" dirty="0">
                          <a:effectLst/>
                        </a:rPr>
                        <a:t>Percentage</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819" marR="54819" marT="0" marB="0"/>
                </a:tc>
                <a:tc>
                  <a:txBody>
                    <a:bodyPr/>
                    <a:lstStyle/>
                    <a:p>
                      <a:pPr marL="0" marR="0" algn="ctr">
                        <a:spcBef>
                          <a:spcPts val="0"/>
                        </a:spcBef>
                        <a:spcAft>
                          <a:spcPts val="0"/>
                        </a:spcAft>
                      </a:pPr>
                      <a:r>
                        <a:rPr lang="en-US" sz="1400" b="1" dirty="0">
                          <a:effectLst/>
                        </a:rPr>
                        <a:t>Number of Responses</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819" marR="54819" marT="0" marB="0"/>
                </a:tc>
                <a:extLst>
                  <a:ext uri="{0D108BD9-81ED-4DB2-BD59-A6C34878D82A}">
                    <a16:rowId xmlns:a16="http://schemas.microsoft.com/office/drawing/2014/main" val="94881405"/>
                  </a:ext>
                </a:extLst>
              </a:tr>
              <a:tr h="1064328">
                <a:tc>
                  <a:txBody>
                    <a:bodyPr/>
                    <a:lstStyle/>
                    <a:p>
                      <a:pPr marL="0" marR="0">
                        <a:spcBef>
                          <a:spcPts val="0"/>
                        </a:spcBef>
                        <a:spcAft>
                          <a:spcPts val="0"/>
                        </a:spcAft>
                      </a:pPr>
                      <a:r>
                        <a:rPr lang="en-US" sz="1400" b="0" dirty="0">
                          <a:effectLst/>
                        </a:rPr>
                        <a:t>Yes, I plan to continue in Surgical Technology</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819" marR="54819" marT="0" marB="0"/>
                </a:tc>
                <a:tc>
                  <a:txBody>
                    <a:bodyPr/>
                    <a:lstStyle/>
                    <a:p>
                      <a:pPr marL="0" marR="0" algn="ctr">
                        <a:spcBef>
                          <a:spcPts val="0"/>
                        </a:spcBef>
                        <a:spcAft>
                          <a:spcPts val="0"/>
                        </a:spcAft>
                      </a:pPr>
                      <a:r>
                        <a:rPr lang="en-US" sz="1400" dirty="0">
                          <a:effectLst/>
                        </a:rPr>
                        <a:t>85.71%</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819" marR="54819" marT="0" marB="0"/>
                </a:tc>
                <a:tc>
                  <a:txBody>
                    <a:bodyPr/>
                    <a:lstStyle/>
                    <a:p>
                      <a:pPr marL="0" marR="0" algn="ct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48</a:t>
                      </a:r>
                    </a:p>
                  </a:txBody>
                  <a:tcPr marL="54819" marR="54819" marT="0" marB="0"/>
                </a:tc>
                <a:extLst>
                  <a:ext uri="{0D108BD9-81ED-4DB2-BD59-A6C34878D82A}">
                    <a16:rowId xmlns:a16="http://schemas.microsoft.com/office/drawing/2014/main" val="533132043"/>
                  </a:ext>
                </a:extLst>
              </a:tr>
              <a:tr h="1064328">
                <a:tc>
                  <a:txBody>
                    <a:bodyPr/>
                    <a:lstStyle/>
                    <a:p>
                      <a:pPr marL="0" marR="0">
                        <a:spcBef>
                          <a:spcPts val="0"/>
                        </a:spcBef>
                        <a:spcAft>
                          <a:spcPts val="0"/>
                        </a:spcAft>
                      </a:pPr>
                      <a:r>
                        <a:rPr lang="en-US" sz="1400" b="0" dirty="0">
                          <a:effectLst/>
                        </a:rPr>
                        <a:t>No, I will not pursue Surgical Technology</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819" marR="54819" marT="0" marB="0"/>
                </a:tc>
                <a:tc>
                  <a:txBody>
                    <a:bodyPr/>
                    <a:lstStyle/>
                    <a:p>
                      <a:pPr marL="0" marR="0" algn="ctr">
                        <a:spcBef>
                          <a:spcPts val="0"/>
                        </a:spcBef>
                        <a:spcAft>
                          <a:spcPts val="0"/>
                        </a:spcAft>
                      </a:pPr>
                      <a:r>
                        <a:rPr lang="en-US" sz="1400" dirty="0">
                          <a:effectLst/>
                        </a:rPr>
                        <a:t>5.36%</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819" marR="54819" marT="0" marB="0"/>
                </a:tc>
                <a:tc>
                  <a:txBody>
                    <a:bodyPr/>
                    <a:lstStyle/>
                    <a:p>
                      <a:pPr marL="0" marR="0" algn="ct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54819" marR="54819" marT="0" marB="0"/>
                </a:tc>
                <a:extLst>
                  <a:ext uri="{0D108BD9-81ED-4DB2-BD59-A6C34878D82A}">
                    <a16:rowId xmlns:a16="http://schemas.microsoft.com/office/drawing/2014/main" val="592582607"/>
                  </a:ext>
                </a:extLst>
              </a:tr>
              <a:tr h="1064328">
                <a:tc>
                  <a:txBody>
                    <a:bodyPr/>
                    <a:lstStyle/>
                    <a:p>
                      <a:pPr marL="0" marR="0">
                        <a:spcBef>
                          <a:spcPts val="0"/>
                        </a:spcBef>
                        <a:spcAft>
                          <a:spcPts val="0"/>
                        </a:spcAft>
                      </a:pPr>
                      <a:r>
                        <a:rPr lang="en-US" sz="1400" b="0" dirty="0">
                          <a:effectLst/>
                        </a:rPr>
                        <a:t>Still unsure/ applying to multiple programs before deciding</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819" marR="54819" marT="0" marB="0"/>
                </a:tc>
                <a:tc>
                  <a:txBody>
                    <a:bodyPr/>
                    <a:lstStyle/>
                    <a:p>
                      <a:pPr marL="0" marR="0" algn="ctr">
                        <a:spcBef>
                          <a:spcPts val="0"/>
                        </a:spcBef>
                        <a:spcAft>
                          <a:spcPts val="0"/>
                        </a:spcAft>
                      </a:pPr>
                      <a:r>
                        <a:rPr lang="en-US" sz="1400" dirty="0">
                          <a:effectLst/>
                        </a:rPr>
                        <a:t>8.93%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819" marR="54819" marT="0" marB="0"/>
                </a:tc>
                <a:tc>
                  <a:txBody>
                    <a:bodyPr/>
                    <a:lstStyle/>
                    <a:p>
                      <a:pPr marL="0" marR="0" algn="ct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54819" marR="54819" marT="0" marB="0"/>
                </a:tc>
                <a:extLst>
                  <a:ext uri="{0D108BD9-81ED-4DB2-BD59-A6C34878D82A}">
                    <a16:rowId xmlns:a16="http://schemas.microsoft.com/office/drawing/2014/main" val="2398954283"/>
                  </a:ext>
                </a:extLst>
              </a:tr>
            </a:tbl>
          </a:graphicData>
        </a:graphic>
      </p:graphicFrame>
      <p:sp>
        <p:nvSpPr>
          <p:cNvPr id="8" name="Content Placeholder 7">
            <a:extLst>
              <a:ext uri="{FF2B5EF4-FFF2-40B4-BE49-F238E27FC236}">
                <a16:creationId xmlns:a16="http://schemas.microsoft.com/office/drawing/2014/main" id="{D3E50CD1-009A-4A2B-BCB0-273F55C0D5B7}"/>
              </a:ext>
            </a:extLst>
          </p:cNvPr>
          <p:cNvSpPr>
            <a:spLocks noGrp="1"/>
          </p:cNvSpPr>
          <p:nvPr>
            <p:ph sz="half" idx="2"/>
          </p:nvPr>
        </p:nvSpPr>
        <p:spPr/>
        <p:txBody>
          <a:bodyPr/>
          <a:lstStyle/>
          <a:p>
            <a:endParaRPr lang="en-US" dirty="0"/>
          </a:p>
        </p:txBody>
      </p:sp>
      <p:graphicFrame>
        <p:nvGraphicFramePr>
          <p:cNvPr id="18" name="Chart 17">
            <a:extLst>
              <a:ext uri="{FF2B5EF4-FFF2-40B4-BE49-F238E27FC236}">
                <a16:creationId xmlns:a16="http://schemas.microsoft.com/office/drawing/2014/main" id="{9350E5C4-3565-4ACB-99B5-652CC33AA7B2}"/>
              </a:ext>
            </a:extLst>
          </p:cNvPr>
          <p:cNvGraphicFramePr/>
          <p:nvPr>
            <p:extLst>
              <p:ext uri="{D42A27DB-BD31-4B8C-83A1-F6EECF244321}">
                <p14:modId xmlns:p14="http://schemas.microsoft.com/office/powerpoint/2010/main" val="2023905182"/>
              </p:ext>
            </p:extLst>
          </p:nvPr>
        </p:nvGraphicFramePr>
        <p:xfrm>
          <a:off x="6172200" y="1752599"/>
          <a:ext cx="5344885" cy="46424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553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28796D-82A5-B8F6-7167-B2D05841AC7B}"/>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Follow-Up on Program Participants</a:t>
            </a:r>
          </a:p>
        </p:txBody>
      </p:sp>
      <p:graphicFrame>
        <p:nvGraphicFramePr>
          <p:cNvPr id="4" name="Content Placeholder 3">
            <a:extLst>
              <a:ext uri="{FF2B5EF4-FFF2-40B4-BE49-F238E27FC236}">
                <a16:creationId xmlns:a16="http://schemas.microsoft.com/office/drawing/2014/main" id="{8FDCC3BA-9C29-EAD8-1919-DC631E8CB35F}"/>
              </a:ext>
            </a:extLst>
          </p:cNvPr>
          <p:cNvGraphicFramePr>
            <a:graphicFrameLocks noGrp="1"/>
          </p:cNvGraphicFramePr>
          <p:nvPr>
            <p:ph idx="1"/>
            <p:extLst>
              <p:ext uri="{D42A27DB-BD31-4B8C-83A1-F6EECF244321}">
                <p14:modId xmlns:p14="http://schemas.microsoft.com/office/powerpoint/2010/main" val="4057301335"/>
              </p:ext>
            </p:extLst>
          </p:nvPr>
        </p:nvGraphicFramePr>
        <p:xfrm>
          <a:off x="644056" y="2747207"/>
          <a:ext cx="10927830" cy="2923551"/>
        </p:xfrm>
        <a:graphic>
          <a:graphicData uri="http://schemas.openxmlformats.org/drawingml/2006/table">
            <a:tbl>
              <a:tblPr firstRow="1" bandRow="1">
                <a:tableStyleId>{5C22544A-7EE6-4342-B048-85BDC9FD1C3A}</a:tableStyleId>
              </a:tblPr>
              <a:tblGrid>
                <a:gridCol w="3859432">
                  <a:extLst>
                    <a:ext uri="{9D8B030D-6E8A-4147-A177-3AD203B41FA5}">
                      <a16:colId xmlns:a16="http://schemas.microsoft.com/office/drawing/2014/main" val="3126112117"/>
                    </a:ext>
                  </a:extLst>
                </a:gridCol>
                <a:gridCol w="3406077">
                  <a:extLst>
                    <a:ext uri="{9D8B030D-6E8A-4147-A177-3AD203B41FA5}">
                      <a16:colId xmlns:a16="http://schemas.microsoft.com/office/drawing/2014/main" val="311642415"/>
                    </a:ext>
                  </a:extLst>
                </a:gridCol>
                <a:gridCol w="3662321">
                  <a:extLst>
                    <a:ext uri="{9D8B030D-6E8A-4147-A177-3AD203B41FA5}">
                      <a16:colId xmlns:a16="http://schemas.microsoft.com/office/drawing/2014/main" val="2368634410"/>
                    </a:ext>
                  </a:extLst>
                </a:gridCol>
              </a:tblGrid>
              <a:tr h="1050207">
                <a:tc>
                  <a:txBody>
                    <a:bodyPr/>
                    <a:lstStyle/>
                    <a:p>
                      <a:pPr algn="ctr"/>
                      <a:r>
                        <a:rPr lang="en-US" sz="2800"/>
                        <a:t>Students Accepted to Program</a:t>
                      </a:r>
                    </a:p>
                  </a:txBody>
                  <a:tcPr marL="141920" marR="141920" marT="70960" marB="70960"/>
                </a:tc>
                <a:tc>
                  <a:txBody>
                    <a:bodyPr/>
                    <a:lstStyle/>
                    <a:p>
                      <a:pPr algn="ctr"/>
                      <a:r>
                        <a:rPr lang="en-US" sz="2800"/>
                        <a:t>Students Retained after 1</a:t>
                      </a:r>
                      <a:r>
                        <a:rPr lang="en-US" sz="2800" baseline="30000"/>
                        <a:t>st</a:t>
                      </a:r>
                      <a:r>
                        <a:rPr lang="en-US" sz="2800"/>
                        <a:t> Semester</a:t>
                      </a:r>
                    </a:p>
                  </a:txBody>
                  <a:tcPr marL="141920" marR="141920" marT="70960" marB="70960"/>
                </a:tc>
                <a:tc>
                  <a:txBody>
                    <a:bodyPr/>
                    <a:lstStyle/>
                    <a:p>
                      <a:pPr algn="ctr"/>
                      <a:r>
                        <a:rPr lang="en-US" sz="2800"/>
                        <a:t>Students Graduated after 4</a:t>
                      </a:r>
                      <a:r>
                        <a:rPr lang="en-US" sz="2800" baseline="30000"/>
                        <a:t>th</a:t>
                      </a:r>
                      <a:r>
                        <a:rPr lang="en-US" sz="2800"/>
                        <a:t> semester</a:t>
                      </a:r>
                    </a:p>
                  </a:txBody>
                  <a:tcPr marL="141920" marR="141920" marT="70960" marB="70960"/>
                </a:tc>
                <a:extLst>
                  <a:ext uri="{0D108BD9-81ED-4DB2-BD59-A6C34878D82A}">
                    <a16:rowId xmlns:a16="http://schemas.microsoft.com/office/drawing/2014/main" val="1882652637"/>
                  </a:ext>
                </a:extLst>
              </a:tr>
              <a:tr h="624448">
                <a:tc>
                  <a:txBody>
                    <a:bodyPr/>
                    <a:lstStyle/>
                    <a:p>
                      <a:pPr algn="ctr"/>
                      <a:r>
                        <a:rPr lang="en-US" sz="2800"/>
                        <a:t>Summer 2022: 8</a:t>
                      </a:r>
                    </a:p>
                  </a:txBody>
                  <a:tcPr marL="141920" marR="141920" marT="70960" marB="70960"/>
                </a:tc>
                <a:tc>
                  <a:txBody>
                    <a:bodyPr/>
                    <a:lstStyle/>
                    <a:p>
                      <a:pPr algn="ctr"/>
                      <a:r>
                        <a:rPr lang="en-US" sz="2800"/>
                        <a:t>8</a:t>
                      </a:r>
                    </a:p>
                  </a:txBody>
                  <a:tcPr marL="141920" marR="141920" marT="70960" marB="70960"/>
                </a:tc>
                <a:tc>
                  <a:txBody>
                    <a:bodyPr/>
                    <a:lstStyle/>
                    <a:p>
                      <a:pPr algn="ctr"/>
                      <a:r>
                        <a:rPr lang="en-US" sz="2800"/>
                        <a:t>Summer 2023: 8</a:t>
                      </a:r>
                    </a:p>
                  </a:txBody>
                  <a:tcPr marL="141920" marR="141920" marT="70960" marB="70960"/>
                </a:tc>
                <a:extLst>
                  <a:ext uri="{0D108BD9-81ED-4DB2-BD59-A6C34878D82A}">
                    <a16:rowId xmlns:a16="http://schemas.microsoft.com/office/drawing/2014/main" val="1385000068"/>
                  </a:ext>
                </a:extLst>
              </a:tr>
              <a:tr h="624448">
                <a:tc>
                  <a:txBody>
                    <a:bodyPr/>
                    <a:lstStyle/>
                    <a:p>
                      <a:pPr algn="ctr"/>
                      <a:r>
                        <a:rPr lang="en-US" sz="2800"/>
                        <a:t>Summer 2023: 12</a:t>
                      </a:r>
                    </a:p>
                  </a:txBody>
                  <a:tcPr marL="141920" marR="141920" marT="70960" marB="70960"/>
                </a:tc>
                <a:tc>
                  <a:txBody>
                    <a:bodyPr/>
                    <a:lstStyle/>
                    <a:p>
                      <a:pPr algn="ctr"/>
                      <a:r>
                        <a:rPr lang="en-US" sz="2800"/>
                        <a:t>12</a:t>
                      </a:r>
                    </a:p>
                  </a:txBody>
                  <a:tcPr marL="141920" marR="141920" marT="70960" marB="70960"/>
                </a:tc>
                <a:tc>
                  <a:txBody>
                    <a:bodyPr/>
                    <a:lstStyle/>
                    <a:p>
                      <a:pPr algn="ctr"/>
                      <a:r>
                        <a:rPr lang="en-US" sz="2800"/>
                        <a:t>Summer 2024: 11</a:t>
                      </a:r>
                    </a:p>
                  </a:txBody>
                  <a:tcPr marL="141920" marR="141920" marT="70960" marB="70960"/>
                </a:tc>
                <a:extLst>
                  <a:ext uri="{0D108BD9-81ED-4DB2-BD59-A6C34878D82A}">
                    <a16:rowId xmlns:a16="http://schemas.microsoft.com/office/drawing/2014/main" val="1702600845"/>
                  </a:ext>
                </a:extLst>
              </a:tr>
              <a:tr h="624448">
                <a:tc>
                  <a:txBody>
                    <a:bodyPr/>
                    <a:lstStyle/>
                    <a:p>
                      <a:pPr algn="ctr"/>
                      <a:r>
                        <a:rPr lang="en-US" sz="2800"/>
                        <a:t>Summer 2024: 16</a:t>
                      </a:r>
                    </a:p>
                  </a:txBody>
                  <a:tcPr marL="141920" marR="141920" marT="70960" marB="70960"/>
                </a:tc>
                <a:tc>
                  <a:txBody>
                    <a:bodyPr/>
                    <a:lstStyle/>
                    <a:p>
                      <a:pPr algn="ctr"/>
                      <a:r>
                        <a:rPr lang="en-US" sz="2800"/>
                        <a:t>14</a:t>
                      </a:r>
                    </a:p>
                  </a:txBody>
                  <a:tcPr marL="141920" marR="141920" marT="70960" marB="70960"/>
                </a:tc>
                <a:tc>
                  <a:txBody>
                    <a:bodyPr/>
                    <a:lstStyle/>
                    <a:p>
                      <a:pPr algn="ctr"/>
                      <a:r>
                        <a:rPr lang="en-US" sz="2800"/>
                        <a:t>Summer 2025: TBD</a:t>
                      </a:r>
                    </a:p>
                  </a:txBody>
                  <a:tcPr marL="141920" marR="141920" marT="70960" marB="70960"/>
                </a:tc>
                <a:extLst>
                  <a:ext uri="{0D108BD9-81ED-4DB2-BD59-A6C34878D82A}">
                    <a16:rowId xmlns:a16="http://schemas.microsoft.com/office/drawing/2014/main" val="418826424"/>
                  </a:ext>
                </a:extLst>
              </a:tr>
            </a:tbl>
          </a:graphicData>
        </a:graphic>
      </p:graphicFrame>
    </p:spTree>
    <p:extLst>
      <p:ext uri="{BB962C8B-B14F-4D97-AF65-F5344CB8AC3E}">
        <p14:creationId xmlns:p14="http://schemas.microsoft.com/office/powerpoint/2010/main" val="2876162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No photo description available.">
            <a:extLst>
              <a:ext uri="{FF2B5EF4-FFF2-40B4-BE49-F238E27FC236}">
                <a16:creationId xmlns:a16="http://schemas.microsoft.com/office/drawing/2014/main" id="{58217F00-3990-3B85-426E-125B64125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2079"/>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26" name="Rectangle 2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B915C-BFFF-0AB1-269B-56E21227F3E6}"/>
              </a:ext>
            </a:extLst>
          </p:cNvPr>
          <p:cNvSpPr>
            <a:spLocks noGrp="1"/>
          </p:cNvSpPr>
          <p:nvPr>
            <p:ph type="title"/>
          </p:nvPr>
        </p:nvSpPr>
        <p:spPr>
          <a:xfrm>
            <a:off x="6115317" y="405685"/>
            <a:ext cx="5464968" cy="1559301"/>
          </a:xfrm>
        </p:spPr>
        <p:txBody>
          <a:bodyPr>
            <a:normAutofit/>
          </a:bodyPr>
          <a:lstStyle/>
          <a:p>
            <a:r>
              <a:rPr lang="en-US" sz="4000"/>
              <a:t>Summer Learning Experience</a:t>
            </a:r>
          </a:p>
        </p:txBody>
      </p:sp>
      <p:sp>
        <p:nvSpPr>
          <p:cNvPr id="9" name="Content Placeholder 8">
            <a:extLst>
              <a:ext uri="{FF2B5EF4-FFF2-40B4-BE49-F238E27FC236}">
                <a16:creationId xmlns:a16="http://schemas.microsoft.com/office/drawing/2014/main" id="{85C67B4B-DE79-2B0C-8CE7-0507A269D3A1}"/>
              </a:ext>
            </a:extLst>
          </p:cNvPr>
          <p:cNvSpPr>
            <a:spLocks noGrp="1"/>
          </p:cNvSpPr>
          <p:nvPr>
            <p:ph idx="1"/>
          </p:nvPr>
        </p:nvSpPr>
        <p:spPr>
          <a:xfrm>
            <a:off x="6115317" y="2370671"/>
            <a:ext cx="5247340" cy="3869407"/>
          </a:xfrm>
        </p:spPr>
        <p:txBody>
          <a:bodyPr anchor="ctr">
            <a:normAutofit/>
          </a:bodyPr>
          <a:lstStyle/>
          <a:p>
            <a:r>
              <a:rPr lang="en-US" sz="2000" dirty="0"/>
              <a:t>Spend time with each N&amp;AH program offered</a:t>
            </a:r>
          </a:p>
          <a:p>
            <a:r>
              <a:rPr lang="en-US" sz="2000" dirty="0"/>
              <a:t>Tour campus &amp; local facilities</a:t>
            </a:r>
          </a:p>
          <a:p>
            <a:r>
              <a:rPr lang="en-US" sz="2000" dirty="0"/>
              <a:t>Hands-on skills</a:t>
            </a:r>
          </a:p>
          <a:p>
            <a:r>
              <a:rPr lang="en-US" sz="2000" dirty="0"/>
              <a:t>Q&amp;A</a:t>
            </a:r>
          </a:p>
          <a:p>
            <a:r>
              <a:rPr lang="en-US" sz="2000" dirty="0"/>
              <a:t>Has increased interest in program</a:t>
            </a:r>
          </a:p>
          <a:p>
            <a:r>
              <a:rPr lang="en-US" sz="2000" dirty="0"/>
              <a:t>Some come back following year</a:t>
            </a:r>
          </a:p>
          <a:p>
            <a:r>
              <a:rPr lang="en-US" sz="2000" dirty="0"/>
              <a:t>Offering twice in 2025 due to high demand</a:t>
            </a:r>
          </a:p>
          <a:p>
            <a:r>
              <a:rPr lang="en-US" sz="2000" dirty="0"/>
              <a:t>Become AHA BLS certified.</a:t>
            </a:r>
          </a:p>
          <a:p>
            <a:endParaRPr lang="en-US" sz="2000" dirty="0"/>
          </a:p>
        </p:txBody>
      </p:sp>
    </p:spTree>
    <p:extLst>
      <p:ext uri="{BB962C8B-B14F-4D97-AF65-F5344CB8AC3E}">
        <p14:creationId xmlns:p14="http://schemas.microsoft.com/office/powerpoint/2010/main" val="1105974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DF08D0-FE29-2392-4C0F-1CA8C9630C45}"/>
              </a:ext>
            </a:extLst>
          </p:cNvPr>
          <p:cNvPicPr>
            <a:picLocks noChangeAspect="1"/>
          </p:cNvPicPr>
          <p:nvPr/>
        </p:nvPicPr>
        <p:blipFill>
          <a:blip r:embed="rId3"/>
          <a:srcRect t="3421" r="-3" b="8268"/>
          <a:stretch/>
        </p:blipFill>
        <p:spPr>
          <a:xfrm>
            <a:off x="5162052" y="3272588"/>
            <a:ext cx="6105382" cy="3585411"/>
          </a:xfrm>
          <a:prstGeom prst="rect">
            <a:avLst/>
          </a:prstGeom>
        </p:spPr>
      </p:pic>
      <p:pic>
        <p:nvPicPr>
          <p:cNvPr id="2" name="Picture 1">
            <a:extLst>
              <a:ext uri="{FF2B5EF4-FFF2-40B4-BE49-F238E27FC236}">
                <a16:creationId xmlns:a16="http://schemas.microsoft.com/office/drawing/2014/main" id="{DA6614A6-1FFA-3214-9081-1E731E4B2B7D}"/>
              </a:ext>
            </a:extLst>
          </p:cNvPr>
          <p:cNvPicPr>
            <a:picLocks noChangeAspect="1"/>
          </p:cNvPicPr>
          <p:nvPr/>
        </p:nvPicPr>
        <p:blipFill>
          <a:blip r:embed="rId4"/>
          <a:srcRect t="8000" r="1" b="8720"/>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5" name="Picture 4">
            <a:extLst>
              <a:ext uri="{FF2B5EF4-FFF2-40B4-BE49-F238E27FC236}">
                <a16:creationId xmlns:a16="http://schemas.microsoft.com/office/drawing/2014/main" id="{6FD24C5C-CF79-C399-7327-DB7F9C23C9CC}"/>
              </a:ext>
            </a:extLst>
          </p:cNvPr>
          <p:cNvPicPr>
            <a:picLocks noChangeAspect="1"/>
          </p:cNvPicPr>
          <p:nvPr/>
        </p:nvPicPr>
        <p:blipFill>
          <a:blip r:embed="rId5"/>
          <a:srcRect r="-1" b="38184"/>
          <a:stretch/>
        </p:blipFill>
        <p:spPr>
          <a:xfrm>
            <a:off x="7458302" y="-22547"/>
            <a:ext cx="3809132" cy="3139531"/>
          </a:xfrm>
          <a:prstGeom prst="rect">
            <a:avLst/>
          </a:prstGeom>
        </p:spPr>
      </p:pic>
      <p:pic>
        <p:nvPicPr>
          <p:cNvPr id="7" name="Picture 6">
            <a:extLst>
              <a:ext uri="{FF2B5EF4-FFF2-40B4-BE49-F238E27FC236}">
                <a16:creationId xmlns:a16="http://schemas.microsoft.com/office/drawing/2014/main" id="{C8B1A480-B7DA-7CEA-4E68-E55881DFED7F}"/>
              </a:ext>
            </a:extLst>
          </p:cNvPr>
          <p:cNvPicPr>
            <a:picLocks noChangeAspect="1"/>
          </p:cNvPicPr>
          <p:nvPr/>
        </p:nvPicPr>
        <p:blipFill>
          <a:blip r:embed="rId6"/>
          <a:srcRect t="25558"/>
          <a:stretch/>
        </p:blipFill>
        <p:spPr>
          <a:xfrm>
            <a:off x="1" y="4065775"/>
            <a:ext cx="5001186" cy="2792224"/>
          </a:xfrm>
          <a:prstGeom prst="rect">
            <a:avLst/>
          </a:prstGeom>
        </p:spPr>
      </p:pic>
      <p:sp>
        <p:nvSpPr>
          <p:cNvPr id="22" name="Rectangle 21">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084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E114A143-935A-89C8-24B6-321FFBBA4711}"/>
              </a:ext>
            </a:extLst>
          </p:cNvPr>
          <p:cNvSpPr>
            <a:spLocks noGrp="1"/>
          </p:cNvSpPr>
          <p:nvPr>
            <p:ph type="title"/>
          </p:nvPr>
        </p:nvSpPr>
        <p:spPr>
          <a:xfrm>
            <a:off x="1179226" y="1594707"/>
            <a:ext cx="9833548" cy="1325563"/>
          </a:xfrm>
        </p:spPr>
        <p:txBody>
          <a:bodyPr anchor="b">
            <a:normAutofit/>
          </a:bodyPr>
          <a:lstStyle/>
          <a:p>
            <a:pPr algn="ctr"/>
            <a:r>
              <a:rPr lang="en-US" sz="3600" dirty="0">
                <a:solidFill>
                  <a:schemeClr val="tx2"/>
                </a:solidFill>
              </a:rPr>
              <a:t>Presentation Objectives</a:t>
            </a:r>
          </a:p>
        </p:txBody>
      </p:sp>
      <p:grpSp>
        <p:nvGrpSpPr>
          <p:cNvPr id="25" name="Group 2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26" name="Freeform: Shape 2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1BB1858-DE54-D00B-07A6-E87DE568511A}"/>
              </a:ext>
            </a:extLst>
          </p:cNvPr>
          <p:cNvSpPr>
            <a:spLocks noGrp="1"/>
          </p:cNvSpPr>
          <p:nvPr>
            <p:ph idx="1"/>
          </p:nvPr>
        </p:nvSpPr>
        <p:spPr>
          <a:xfrm>
            <a:off x="1179226" y="2979334"/>
            <a:ext cx="9833548" cy="3544295"/>
          </a:xfrm>
        </p:spPr>
        <p:txBody>
          <a:bodyPr>
            <a:normAutofit/>
          </a:bodyPr>
          <a:lstStyle/>
          <a:p>
            <a:r>
              <a:rPr lang="en-US" dirty="0">
                <a:solidFill>
                  <a:schemeClr val="tx2"/>
                </a:solidFill>
              </a:rPr>
              <a:t>Explore factors influencing students’ decision to choose surgical technology as their major</a:t>
            </a:r>
          </a:p>
          <a:p>
            <a:r>
              <a:rPr lang="en-US" dirty="0">
                <a:solidFill>
                  <a:schemeClr val="tx2"/>
                </a:solidFill>
              </a:rPr>
              <a:t>Identify barriers to enrollment and retention</a:t>
            </a:r>
          </a:p>
          <a:p>
            <a:r>
              <a:rPr lang="en-US" dirty="0">
                <a:solidFill>
                  <a:schemeClr val="tx2"/>
                </a:solidFill>
              </a:rPr>
              <a:t>Highlight initiatives implemented at Fletcher Technical Community College that successfully boosted program enrollment and improved retention rates</a:t>
            </a:r>
          </a:p>
          <a:p>
            <a:r>
              <a:rPr lang="en-US" dirty="0">
                <a:solidFill>
                  <a:schemeClr val="tx2"/>
                </a:solidFill>
              </a:rPr>
              <a:t>Q&amp;A session and collaborative discussion</a:t>
            </a:r>
          </a:p>
        </p:txBody>
      </p:sp>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990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011D7D13-F26E-09DC-0B10-0DCC2791E4CC}"/>
              </a:ext>
            </a:extLst>
          </p:cNvPr>
          <p:cNvPicPr>
            <a:picLocks noChangeAspect="1"/>
          </p:cNvPicPr>
          <p:nvPr/>
        </p:nvPicPr>
        <p:blipFill>
          <a:blip r:embed="rId3"/>
          <a:srcRect l="8995" r="10497"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4" descr="A group of women standing around a patient&#10;&#10;Description automatically generated">
            <a:extLst>
              <a:ext uri="{FF2B5EF4-FFF2-40B4-BE49-F238E27FC236}">
                <a16:creationId xmlns:a16="http://schemas.microsoft.com/office/drawing/2014/main" id="{8E393542-7961-1262-BA8C-54858546F158}"/>
              </a:ext>
            </a:extLst>
          </p:cNvPr>
          <p:cNvPicPr>
            <a:picLocks noChangeAspect="1"/>
          </p:cNvPicPr>
          <p:nvPr/>
        </p:nvPicPr>
        <p:blipFill>
          <a:blip r:embed="rId4"/>
          <a:srcRect l="4770" r="23372"/>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6" name="Picture 5" descr="A group of people in a room&#10;&#10;Description automatically generated">
            <a:extLst>
              <a:ext uri="{FF2B5EF4-FFF2-40B4-BE49-F238E27FC236}">
                <a16:creationId xmlns:a16="http://schemas.microsoft.com/office/drawing/2014/main" id="{580F3C1A-280F-B7DE-D7E3-7D8B5D2299F6}"/>
              </a:ext>
            </a:extLst>
          </p:cNvPr>
          <p:cNvPicPr>
            <a:picLocks noChangeAspect="1"/>
          </p:cNvPicPr>
          <p:nvPr/>
        </p:nvPicPr>
        <p:blipFill>
          <a:blip r:embed="rId5"/>
          <a:srcRect l="15272" r="4968"/>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D5FFB3-7C6A-A78E-970A-238D800499D8}"/>
              </a:ext>
            </a:extLst>
          </p:cNvPr>
          <p:cNvSpPr>
            <a:spLocks noGrp="1"/>
          </p:cNvSpPr>
          <p:nvPr>
            <p:ph type="title"/>
          </p:nvPr>
        </p:nvSpPr>
        <p:spPr>
          <a:xfrm>
            <a:off x="448056" y="685800"/>
            <a:ext cx="4922338" cy="1325563"/>
          </a:xfrm>
        </p:spPr>
        <p:txBody>
          <a:bodyPr vert="horz" lIns="91440" tIns="45720" rIns="91440" bIns="45720" rtlCol="0">
            <a:normAutofit/>
          </a:bodyPr>
          <a:lstStyle/>
          <a:p>
            <a:r>
              <a:rPr lang="en-US" sz="2900" kern="1200">
                <a:latin typeface="+mj-lt"/>
                <a:ea typeface="+mj-ea"/>
                <a:cs typeface="+mj-cs"/>
              </a:rPr>
              <a:t>Interdepartmental Simulation Days</a:t>
            </a:r>
            <a:br>
              <a:rPr lang="en-US" sz="2900" kern="1200">
                <a:latin typeface="+mj-lt"/>
                <a:ea typeface="+mj-ea"/>
                <a:cs typeface="+mj-cs"/>
              </a:rPr>
            </a:br>
            <a:endParaRPr lang="en-US" sz="2900" kern="1200">
              <a:latin typeface="+mj-lt"/>
              <a:ea typeface="+mj-ea"/>
              <a:cs typeface="+mj-cs"/>
            </a:endParaRPr>
          </a:p>
        </p:txBody>
      </p:sp>
      <p:sp>
        <p:nvSpPr>
          <p:cNvPr id="20" name="Rectangle 19">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FC5C3E23-AE44-2DB1-609F-50F4EB53F5BB}"/>
              </a:ext>
            </a:extLst>
          </p:cNvPr>
          <p:cNvSpPr>
            <a:spLocks noGrp="1"/>
          </p:cNvSpPr>
          <p:nvPr>
            <p:ph idx="1"/>
          </p:nvPr>
        </p:nvSpPr>
        <p:spPr>
          <a:xfrm>
            <a:off x="448056" y="2514600"/>
            <a:ext cx="4922338" cy="3666744"/>
          </a:xfrm>
        </p:spPr>
        <p:txBody>
          <a:bodyPr>
            <a:normAutofit/>
          </a:bodyPr>
          <a:lstStyle/>
          <a:p>
            <a:r>
              <a:rPr lang="en-US" sz="2000" dirty="0"/>
              <a:t>Mock Emergency C-Section</a:t>
            </a:r>
          </a:p>
          <a:p>
            <a:r>
              <a:rPr lang="en-US" sz="2000" dirty="0"/>
              <a:t>Programs Participating:</a:t>
            </a:r>
          </a:p>
          <a:p>
            <a:pPr lvl="1"/>
            <a:r>
              <a:rPr lang="en-US" sz="2000" dirty="0"/>
              <a:t>Nursing</a:t>
            </a:r>
          </a:p>
          <a:p>
            <a:pPr lvl="1"/>
            <a:r>
              <a:rPr lang="en-US" sz="2000" dirty="0"/>
              <a:t>Surgical Technology</a:t>
            </a:r>
          </a:p>
          <a:p>
            <a:pPr lvl="1"/>
            <a:r>
              <a:rPr lang="en-US" sz="2000" dirty="0"/>
              <a:t>Respiratory Therapy</a:t>
            </a:r>
          </a:p>
          <a:p>
            <a:pPr lvl="1"/>
            <a:r>
              <a:rPr lang="en-US" sz="2000" dirty="0"/>
              <a:t>Phlebotomy/ MLT</a:t>
            </a:r>
          </a:p>
        </p:txBody>
      </p:sp>
      <p:pic>
        <p:nvPicPr>
          <p:cNvPr id="8" name="Picture 7" descr="A group of surgeons in a hospital&#10;&#10;Description automatically generated">
            <a:extLst>
              <a:ext uri="{FF2B5EF4-FFF2-40B4-BE49-F238E27FC236}">
                <a16:creationId xmlns:a16="http://schemas.microsoft.com/office/drawing/2014/main" id="{745E5916-3FE1-D058-5043-7BF6CA5E6DBE}"/>
              </a:ext>
            </a:extLst>
          </p:cNvPr>
          <p:cNvPicPr>
            <a:picLocks noChangeAspect="1"/>
          </p:cNvPicPr>
          <p:nvPr/>
        </p:nvPicPr>
        <p:blipFill>
          <a:blip r:embed="rId6"/>
          <a:srcRect t="23713" r="1" b="14296"/>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Tree>
    <p:extLst>
      <p:ext uri="{BB962C8B-B14F-4D97-AF65-F5344CB8AC3E}">
        <p14:creationId xmlns:p14="http://schemas.microsoft.com/office/powerpoint/2010/main" val="2374664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1F5875-CB11-4EC7-5639-CD1F82F2D6E4}"/>
              </a:ext>
            </a:extLst>
          </p:cNvPr>
          <p:cNvPicPr>
            <a:picLocks noChangeAspect="1"/>
          </p:cNvPicPr>
          <p:nvPr/>
        </p:nvPicPr>
        <p:blipFill>
          <a:blip r:embed="rId3"/>
          <a:srcRect t="18653" r="1" b="43239"/>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3" name="Picture 2">
            <a:extLst>
              <a:ext uri="{FF2B5EF4-FFF2-40B4-BE49-F238E27FC236}">
                <a16:creationId xmlns:a16="http://schemas.microsoft.com/office/drawing/2014/main" id="{2052DC03-F09C-29DB-5616-73F1E25389AB}"/>
              </a:ext>
            </a:extLst>
          </p:cNvPr>
          <p:cNvPicPr>
            <a:picLocks noChangeAspect="1"/>
          </p:cNvPicPr>
          <p:nvPr/>
        </p:nvPicPr>
        <p:blipFill>
          <a:blip r:embed="rId4"/>
          <a:srcRect t="12636" b="3181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2" name="Picture 1">
            <a:extLst>
              <a:ext uri="{FF2B5EF4-FFF2-40B4-BE49-F238E27FC236}">
                <a16:creationId xmlns:a16="http://schemas.microsoft.com/office/drawing/2014/main" id="{4C5F7772-52A9-2074-9745-BD49CF0F3B14}"/>
              </a:ext>
            </a:extLst>
          </p:cNvPr>
          <p:cNvPicPr>
            <a:picLocks noChangeAspect="1"/>
          </p:cNvPicPr>
          <p:nvPr/>
        </p:nvPicPr>
        <p:blipFill>
          <a:blip r:embed="rId5"/>
          <a:srcRect r="-2" b="38988"/>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672939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E042A41-199F-FE5E-7FE1-DF81CA7136FF}"/>
              </a:ext>
            </a:extLst>
          </p:cNvPr>
          <p:cNvSpPr>
            <a:spLocks noGrp="1"/>
          </p:cNvSpPr>
          <p:nvPr>
            <p:ph type="title"/>
          </p:nvPr>
        </p:nvSpPr>
        <p:spPr>
          <a:xfrm>
            <a:off x="1137034" y="609597"/>
            <a:ext cx="9392421" cy="1330841"/>
          </a:xfrm>
        </p:spPr>
        <p:txBody>
          <a:bodyPr>
            <a:normAutofit/>
          </a:bodyPr>
          <a:lstStyle/>
          <a:p>
            <a:r>
              <a:rPr lang="en-US"/>
              <a:t>Daily Huddles</a:t>
            </a:r>
          </a:p>
        </p:txBody>
      </p:sp>
      <p:sp>
        <p:nvSpPr>
          <p:cNvPr id="3" name="Content Placeholder 2">
            <a:extLst>
              <a:ext uri="{FF2B5EF4-FFF2-40B4-BE49-F238E27FC236}">
                <a16:creationId xmlns:a16="http://schemas.microsoft.com/office/drawing/2014/main" id="{9A508557-66CB-E894-D839-D4E53A67BD5E}"/>
              </a:ext>
            </a:extLst>
          </p:cNvPr>
          <p:cNvSpPr>
            <a:spLocks noGrp="1"/>
          </p:cNvSpPr>
          <p:nvPr>
            <p:ph idx="1"/>
          </p:nvPr>
        </p:nvSpPr>
        <p:spPr>
          <a:xfrm>
            <a:off x="204716" y="2209022"/>
            <a:ext cx="7328848" cy="4437437"/>
          </a:xfrm>
        </p:spPr>
        <p:txBody>
          <a:bodyPr>
            <a:normAutofit lnSpcReduction="10000"/>
          </a:bodyPr>
          <a:lstStyle/>
          <a:p>
            <a:pPr lvl="1"/>
            <a:r>
              <a:rPr lang="en-US" sz="2000" dirty="0"/>
              <a:t>Leadership &amp; Enrollment Services  meet each morning on TEAMS to go over college enrollment efforts &amp; goals</a:t>
            </a:r>
          </a:p>
          <a:p>
            <a:pPr lvl="2"/>
            <a:r>
              <a:rPr lang="en-US" dirty="0"/>
              <a:t>Discuss hurdles/ barriers</a:t>
            </a:r>
          </a:p>
          <a:p>
            <a:pPr lvl="1"/>
            <a:r>
              <a:rPr lang="en-US" sz="2000" dirty="0"/>
              <a:t>Rainbow list of students not registered</a:t>
            </a:r>
          </a:p>
          <a:p>
            <a:pPr lvl="2"/>
            <a:r>
              <a:rPr lang="en-US" dirty="0"/>
              <a:t>Continuing Students from Fall , not registered for Spring</a:t>
            </a:r>
          </a:p>
          <a:p>
            <a:pPr lvl="2"/>
            <a:r>
              <a:rPr lang="en-US" dirty="0"/>
              <a:t>Applied for Spring, not registered</a:t>
            </a:r>
          </a:p>
          <a:p>
            <a:pPr lvl="2"/>
            <a:r>
              <a:rPr lang="en-US" dirty="0"/>
              <a:t>Registered for Fall, not retained to 14</a:t>
            </a:r>
            <a:r>
              <a:rPr lang="en-US" baseline="30000" dirty="0"/>
              <a:t>th</a:t>
            </a:r>
            <a:r>
              <a:rPr lang="en-US" dirty="0"/>
              <a:t> day</a:t>
            </a:r>
          </a:p>
          <a:p>
            <a:pPr lvl="2"/>
            <a:r>
              <a:rPr lang="en-US" dirty="0"/>
              <a:t>Registered for Spring (previous year), not registered for Fall. </a:t>
            </a:r>
          </a:p>
          <a:p>
            <a:pPr lvl="1"/>
            <a:r>
              <a:rPr lang="en-US" sz="2000" b="1" dirty="0"/>
              <a:t>Everyone</a:t>
            </a:r>
            <a:r>
              <a:rPr lang="en-US" sz="2000" dirty="0"/>
              <a:t> responsible for reaching out</a:t>
            </a:r>
          </a:p>
          <a:p>
            <a:pPr lvl="2"/>
            <a:r>
              <a:rPr lang="en-US" dirty="0"/>
              <a:t>Report daily to tracking sheet (phone calls, texts, emails, walk-ins)</a:t>
            </a:r>
          </a:p>
          <a:p>
            <a:pPr lvl="1"/>
            <a:r>
              <a:rPr lang="en-US" sz="2000" dirty="0"/>
              <a:t>Numbers reported every morning </a:t>
            </a:r>
          </a:p>
          <a:p>
            <a:pPr lvl="2"/>
            <a:r>
              <a:rPr lang="en-US" dirty="0"/>
              <a:t>During registration periods through 1</a:t>
            </a:r>
            <a:r>
              <a:rPr lang="en-US" baseline="30000" dirty="0"/>
              <a:t>st</a:t>
            </a:r>
            <a:r>
              <a:rPr lang="en-US" dirty="0"/>
              <a:t> day of semester</a:t>
            </a:r>
          </a:p>
        </p:txBody>
      </p:sp>
      <p:pic>
        <p:nvPicPr>
          <p:cNvPr id="21" name="Graphic 20" descr="Group Success">
            <a:extLst>
              <a:ext uri="{FF2B5EF4-FFF2-40B4-BE49-F238E27FC236}">
                <a16:creationId xmlns:a16="http://schemas.microsoft.com/office/drawing/2014/main" id="{C6FB0DBF-CE28-E972-59EE-309B10A1C7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0042" y="2184914"/>
            <a:ext cx="4096134" cy="3755915"/>
          </a:xfrm>
          <a:prstGeom prst="rect">
            <a:avLst/>
          </a:prstGeom>
        </p:spPr>
      </p:pic>
      <p:sp>
        <p:nvSpPr>
          <p:cNvPr id="40" name="Freeform: Shape 3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59926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EEEE494B-CDAC-4377-94C6-CAAA628DE4A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0623" y="228601"/>
            <a:ext cx="10157354" cy="3555073"/>
          </a:xfrm>
          <a:prstGeom prst="rect">
            <a:avLst/>
          </a:prstGeom>
          <a:noFill/>
        </p:spPr>
      </p:pic>
      <p:pic>
        <p:nvPicPr>
          <p:cNvPr id="9" name="Picture 8" descr="A picture containing text, writing implement, stationary, pen&#10;&#10;Description automatically generated">
            <a:extLst>
              <a:ext uri="{FF2B5EF4-FFF2-40B4-BE49-F238E27FC236}">
                <a16:creationId xmlns:a16="http://schemas.microsoft.com/office/drawing/2014/main" id="{9A7C6370-30AF-4D2B-8877-A420CF6F170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86000" y="3783673"/>
            <a:ext cx="7239000" cy="2822400"/>
          </a:xfrm>
          <a:prstGeom prst="rect">
            <a:avLst/>
          </a:prstGeom>
        </p:spPr>
      </p:pic>
      <p:sp>
        <p:nvSpPr>
          <p:cNvPr id="10" name="TextBox 9">
            <a:extLst>
              <a:ext uri="{FF2B5EF4-FFF2-40B4-BE49-F238E27FC236}">
                <a16:creationId xmlns:a16="http://schemas.microsoft.com/office/drawing/2014/main" id="{6F15D967-05E7-47AA-A314-C35ED52F2AD9}"/>
              </a:ext>
            </a:extLst>
          </p:cNvPr>
          <p:cNvSpPr txBox="1"/>
          <p:nvPr/>
        </p:nvSpPr>
        <p:spPr>
          <a:xfrm>
            <a:off x="5791200" y="6990886"/>
            <a:ext cx="3810000" cy="230832"/>
          </a:xfrm>
          <a:prstGeom prst="rect">
            <a:avLst/>
          </a:prstGeom>
          <a:noFill/>
        </p:spPr>
        <p:txBody>
          <a:bodyPr wrap="square" rtlCol="0">
            <a:spAutoFit/>
          </a:bodyPr>
          <a:lstStyle/>
          <a:p>
            <a:r>
              <a:rPr lang="en-US" sz="900">
                <a:hlinkClick r:id="rId6" tooltip="http://www.thaigoodview.com/node/88636"/>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21888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25A1-2EC5-7555-53A1-78CA4E2B90E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F9B8265-7328-66C1-A8C6-C3E7591EFA1E}"/>
              </a:ext>
            </a:extLst>
          </p:cNvPr>
          <p:cNvSpPr>
            <a:spLocks noGrp="1"/>
          </p:cNvSpPr>
          <p:nvPr>
            <p:ph idx="1"/>
          </p:nvPr>
        </p:nvSpPr>
        <p:spPr/>
        <p:txBody>
          <a:bodyPr/>
          <a:lstStyle/>
          <a:p>
            <a:pPr marL="0" indent="0">
              <a:buNone/>
            </a:pPr>
            <a:r>
              <a:rPr lang="en-US" dirty="0"/>
              <a:t>Freeman, V., Lenz, J., &amp; Reardon, R. (2017). </a:t>
            </a:r>
            <a:r>
              <a:rPr lang="en-US" i="1" dirty="0"/>
              <a:t>Career course impact on college students’ career decision and affective states: </a:t>
            </a:r>
            <a:r>
              <a:rPr lang="en-US" dirty="0"/>
              <a:t>https://www.counseling.org/docs/default-source/ vistas/ article.</a:t>
            </a:r>
          </a:p>
          <a:p>
            <a:pPr marL="0" indent="0">
              <a:buNone/>
            </a:pPr>
            <a:r>
              <a:rPr lang="en-US" dirty="0"/>
              <a:t>Institute for Higher Education Policy. (2022). </a:t>
            </a:r>
            <a:r>
              <a:rPr lang="en-US" i="1" dirty="0"/>
              <a:t>Strategic enrollment management: Best practices for technical programs.</a:t>
            </a:r>
            <a:r>
              <a:rPr lang="en-US" dirty="0"/>
              <a:t> Retrieved from https://www.ihep.org</a:t>
            </a:r>
          </a:p>
          <a:p>
            <a:pPr marL="0" indent="0">
              <a:buNone/>
            </a:pPr>
            <a:r>
              <a:rPr lang="en-US" dirty="0"/>
              <a:t>Stock, P., &amp; Stock, E. (2017). Factors that influence a college student’s choice of an academic major and minor. </a:t>
            </a:r>
            <a:r>
              <a:rPr lang="en-US" i="1" dirty="0"/>
              <a:t>Journal of Scholastic Inquiry: Business</a:t>
            </a:r>
            <a:r>
              <a:rPr lang="en-US" dirty="0"/>
              <a:t>, 9(1), 1-11.</a:t>
            </a:r>
          </a:p>
        </p:txBody>
      </p:sp>
    </p:spTree>
    <p:extLst>
      <p:ext uri="{BB962C8B-B14F-4D97-AF65-F5344CB8AC3E}">
        <p14:creationId xmlns:p14="http://schemas.microsoft.com/office/powerpoint/2010/main" val="355537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1176E-D229-2E42-FDC8-134F84ACDB78}"/>
              </a:ext>
            </a:extLst>
          </p:cNvPr>
          <p:cNvSpPr>
            <a:spLocks noGrp="1"/>
          </p:cNvSpPr>
          <p:nvPr>
            <p:ph type="title"/>
          </p:nvPr>
        </p:nvSpPr>
        <p:spPr>
          <a:xfrm>
            <a:off x="838200" y="557189"/>
            <a:ext cx="3374136" cy="5567891"/>
          </a:xfrm>
        </p:spPr>
        <p:txBody>
          <a:bodyPr>
            <a:normAutofit/>
          </a:bodyPr>
          <a:lstStyle/>
          <a:p>
            <a:r>
              <a:rPr lang="en-US" sz="5200"/>
              <a:t>Why Do Students Choose Surgical Technology as a Major?</a:t>
            </a:r>
          </a:p>
        </p:txBody>
      </p:sp>
      <p:graphicFrame>
        <p:nvGraphicFramePr>
          <p:cNvPr id="12" name="Content Placeholder 2">
            <a:extLst>
              <a:ext uri="{FF2B5EF4-FFF2-40B4-BE49-F238E27FC236}">
                <a16:creationId xmlns:a16="http://schemas.microsoft.com/office/drawing/2014/main" id="{0A4B3CB8-3BBE-78DF-A26A-5523D526F190}"/>
              </a:ext>
            </a:extLst>
          </p:cNvPr>
          <p:cNvGraphicFramePr>
            <a:graphicFrameLocks noGrp="1"/>
          </p:cNvGraphicFramePr>
          <p:nvPr>
            <p:ph idx="1"/>
            <p:extLst>
              <p:ext uri="{D42A27DB-BD31-4B8C-83A1-F6EECF244321}">
                <p14:modId xmlns:p14="http://schemas.microsoft.com/office/powerpoint/2010/main" val="771598095"/>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1146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B861-00EC-2F95-4923-614C9C8AD808}"/>
              </a:ext>
            </a:extLst>
          </p:cNvPr>
          <p:cNvSpPr>
            <a:spLocks noGrp="1"/>
          </p:cNvSpPr>
          <p:nvPr>
            <p:ph type="title"/>
          </p:nvPr>
        </p:nvSpPr>
        <p:spPr>
          <a:xfrm>
            <a:off x="762000" y="1138036"/>
            <a:ext cx="4085665" cy="1402470"/>
          </a:xfrm>
        </p:spPr>
        <p:txBody>
          <a:bodyPr anchor="t">
            <a:normAutofit/>
          </a:bodyPr>
          <a:lstStyle/>
          <a:p>
            <a:r>
              <a:rPr lang="en-US" sz="3200"/>
              <a:t>What Hinders Enrollment?</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D7E2613-688B-A490-FFF9-FEA198E6F36E}"/>
              </a:ext>
            </a:extLst>
          </p:cNvPr>
          <p:cNvSpPr>
            <a:spLocks noGrp="1"/>
          </p:cNvSpPr>
          <p:nvPr>
            <p:ph idx="1"/>
          </p:nvPr>
        </p:nvSpPr>
        <p:spPr>
          <a:xfrm>
            <a:off x="762000" y="2551176"/>
            <a:ext cx="4085665" cy="3591207"/>
          </a:xfrm>
        </p:spPr>
        <p:txBody>
          <a:bodyPr>
            <a:normAutofit/>
          </a:bodyPr>
          <a:lstStyle/>
          <a:p>
            <a:r>
              <a:rPr lang="en-US" sz="1900" dirty="0"/>
              <a:t>Lack of Awareness</a:t>
            </a:r>
          </a:p>
          <a:p>
            <a:r>
              <a:rPr lang="en-US" sz="1900" dirty="0"/>
              <a:t>Perceived Career Complexity</a:t>
            </a:r>
          </a:p>
          <a:p>
            <a:r>
              <a:rPr lang="en-US" sz="1900" dirty="0"/>
              <a:t>Competition from Other Programs</a:t>
            </a:r>
          </a:p>
          <a:p>
            <a:r>
              <a:rPr lang="en-US" sz="1900" dirty="0"/>
              <a:t>Limited Outreach &amp; Recruitment</a:t>
            </a:r>
          </a:p>
          <a:p>
            <a:r>
              <a:rPr lang="en-US" sz="1900" dirty="0"/>
              <a:t>Misalignment of Expectations</a:t>
            </a:r>
          </a:p>
          <a:p>
            <a:r>
              <a:rPr lang="en-US" sz="1900" dirty="0"/>
              <a:t>Economic of Scheduling Challenges</a:t>
            </a:r>
          </a:p>
          <a:p>
            <a:r>
              <a:rPr lang="en-US" sz="1900" dirty="0"/>
              <a:t>Unclear Pathways to Career Advancement</a:t>
            </a:r>
          </a:p>
        </p:txBody>
      </p:sp>
      <p:pic>
        <p:nvPicPr>
          <p:cNvPr id="5" name="Picture 4" descr="Colorful carved figures of humans">
            <a:extLst>
              <a:ext uri="{FF2B5EF4-FFF2-40B4-BE49-F238E27FC236}">
                <a16:creationId xmlns:a16="http://schemas.microsoft.com/office/drawing/2014/main" id="{8A691F13-4E59-9A99-9B3A-D91A820EB2BF}"/>
              </a:ext>
            </a:extLst>
          </p:cNvPr>
          <p:cNvPicPr>
            <a:picLocks noChangeAspect="1"/>
          </p:cNvPicPr>
          <p:nvPr/>
        </p:nvPicPr>
        <p:blipFill>
          <a:blip r:embed="rId3"/>
          <a:srcRect l="16138" r="15905" b="-1"/>
          <a:stretch/>
        </p:blipFill>
        <p:spPr>
          <a:xfrm>
            <a:off x="5650992" y="10"/>
            <a:ext cx="6541008" cy="6857990"/>
          </a:xfrm>
          <a:prstGeom prst="rect">
            <a:avLst/>
          </a:prstGeom>
        </p:spPr>
      </p:pic>
    </p:spTree>
    <p:extLst>
      <p:ext uri="{BB962C8B-B14F-4D97-AF65-F5344CB8AC3E}">
        <p14:creationId xmlns:p14="http://schemas.microsoft.com/office/powerpoint/2010/main" val="1881293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6ACA9-7AB9-5920-BD49-E79B36EF9A66}"/>
              </a:ext>
            </a:extLst>
          </p:cNvPr>
          <p:cNvSpPr>
            <a:spLocks noGrp="1"/>
          </p:cNvSpPr>
          <p:nvPr>
            <p:ph type="title"/>
          </p:nvPr>
        </p:nvSpPr>
        <p:spPr>
          <a:xfrm>
            <a:off x="761803" y="350196"/>
            <a:ext cx="4646904" cy="1624520"/>
          </a:xfrm>
        </p:spPr>
        <p:txBody>
          <a:bodyPr anchor="ctr">
            <a:normAutofit/>
          </a:bodyPr>
          <a:lstStyle/>
          <a:p>
            <a:r>
              <a:rPr lang="en-US" sz="4000" dirty="0"/>
              <a:t>Key Strategies</a:t>
            </a:r>
          </a:p>
        </p:txBody>
      </p:sp>
      <p:sp>
        <p:nvSpPr>
          <p:cNvPr id="3" name="Content Placeholder 2">
            <a:extLst>
              <a:ext uri="{FF2B5EF4-FFF2-40B4-BE49-F238E27FC236}">
                <a16:creationId xmlns:a16="http://schemas.microsoft.com/office/drawing/2014/main" id="{D5F0404D-155C-CD4E-6149-6D08D901CEDE}"/>
              </a:ext>
            </a:extLst>
          </p:cNvPr>
          <p:cNvSpPr>
            <a:spLocks noGrp="1"/>
          </p:cNvSpPr>
          <p:nvPr>
            <p:ph idx="1"/>
          </p:nvPr>
        </p:nvSpPr>
        <p:spPr>
          <a:xfrm>
            <a:off x="761802" y="2743200"/>
            <a:ext cx="4646905" cy="3613149"/>
          </a:xfrm>
        </p:spPr>
        <p:txBody>
          <a:bodyPr anchor="ctr">
            <a:normAutofit lnSpcReduction="10000"/>
          </a:bodyPr>
          <a:lstStyle/>
          <a:p>
            <a:r>
              <a:rPr lang="en-US" sz="2000" dirty="0"/>
              <a:t>Active participation in recruitment events</a:t>
            </a:r>
          </a:p>
          <a:p>
            <a:r>
              <a:rPr lang="en-US" sz="2000" dirty="0"/>
              <a:t>Effective use of marketing strategies</a:t>
            </a:r>
          </a:p>
          <a:p>
            <a:pPr lvl="1"/>
            <a:r>
              <a:rPr lang="en-US" sz="2000" dirty="0"/>
              <a:t>Social media</a:t>
            </a:r>
          </a:p>
          <a:p>
            <a:pPr lvl="1"/>
            <a:r>
              <a:rPr lang="en-US" sz="2000" dirty="0"/>
              <a:t>Billboards</a:t>
            </a:r>
          </a:p>
          <a:p>
            <a:pPr lvl="1"/>
            <a:r>
              <a:rPr lang="en-US" sz="2000" dirty="0"/>
              <a:t>Ads </a:t>
            </a:r>
          </a:p>
          <a:p>
            <a:r>
              <a:rPr lang="en-US" sz="2000" dirty="0"/>
              <a:t>Introductory course as a prerequisite</a:t>
            </a:r>
          </a:p>
          <a:p>
            <a:r>
              <a:rPr lang="en-US" sz="2000" dirty="0"/>
              <a:t>Summer learning experience for high school students</a:t>
            </a:r>
          </a:p>
          <a:p>
            <a:r>
              <a:rPr lang="en-US" sz="2000" dirty="0"/>
              <a:t>Interdepartmental simulation days</a:t>
            </a:r>
          </a:p>
          <a:p>
            <a:r>
              <a:rPr lang="en-US" sz="2000" dirty="0"/>
              <a:t>Daily Huddle</a:t>
            </a:r>
          </a:p>
        </p:txBody>
      </p:sp>
      <p:pic>
        <p:nvPicPr>
          <p:cNvPr id="5" name="Picture 4" descr="People at the meeting desk">
            <a:extLst>
              <a:ext uri="{FF2B5EF4-FFF2-40B4-BE49-F238E27FC236}">
                <a16:creationId xmlns:a16="http://schemas.microsoft.com/office/drawing/2014/main" id="{3DBBA5A1-F5F7-7FBD-A221-4168313CA6DC}"/>
              </a:ext>
            </a:extLst>
          </p:cNvPr>
          <p:cNvPicPr>
            <a:picLocks noChangeAspect="1"/>
          </p:cNvPicPr>
          <p:nvPr/>
        </p:nvPicPr>
        <p:blipFill>
          <a:blip r:embed="rId3"/>
          <a:srcRect l="20271" r="29673"/>
          <a:stretch/>
        </p:blipFill>
        <p:spPr>
          <a:xfrm>
            <a:off x="6096000" y="1"/>
            <a:ext cx="6102825" cy="6858000"/>
          </a:xfrm>
          <a:prstGeom prst="rect">
            <a:avLst/>
          </a:prstGeom>
        </p:spPr>
      </p:pic>
    </p:spTree>
    <p:extLst>
      <p:ext uri="{BB962C8B-B14F-4D97-AF65-F5344CB8AC3E}">
        <p14:creationId xmlns:p14="http://schemas.microsoft.com/office/powerpoint/2010/main" val="3502955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8310A4F-4D3B-84C2-5655-C10834B8E2B2}"/>
              </a:ext>
            </a:extLst>
          </p:cNvPr>
          <p:cNvPicPr>
            <a:picLocks noChangeAspect="1"/>
          </p:cNvPicPr>
          <p:nvPr/>
        </p:nvPicPr>
        <p:blipFill>
          <a:blip r:embed="rId3"/>
          <a:srcRect t="14995" r="-4" b="578"/>
          <a:stretch/>
        </p:blipFill>
        <p:spPr>
          <a:xfrm>
            <a:off x="20" y="10"/>
            <a:ext cx="3728839" cy="4197358"/>
          </a:xfrm>
          <a:prstGeom prst="rect">
            <a:avLst/>
          </a:prstGeom>
        </p:spPr>
      </p:pic>
      <p:pic>
        <p:nvPicPr>
          <p:cNvPr id="7" name="Picture 6">
            <a:extLst>
              <a:ext uri="{FF2B5EF4-FFF2-40B4-BE49-F238E27FC236}">
                <a16:creationId xmlns:a16="http://schemas.microsoft.com/office/drawing/2014/main" id="{3DEECA43-77E7-8F2F-6644-BA379F0CDC0B}"/>
              </a:ext>
            </a:extLst>
          </p:cNvPr>
          <p:cNvPicPr>
            <a:picLocks noChangeAspect="1"/>
          </p:cNvPicPr>
          <p:nvPr/>
        </p:nvPicPr>
        <p:blipFill>
          <a:blip r:embed="rId4"/>
          <a:srcRect l="17122" r="16999" b="-2"/>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0" name="Picture 9">
            <a:extLst>
              <a:ext uri="{FF2B5EF4-FFF2-40B4-BE49-F238E27FC236}">
                <a16:creationId xmlns:a16="http://schemas.microsoft.com/office/drawing/2014/main" id="{4F15C768-9B25-116E-C546-FA8E171B6D41}"/>
              </a:ext>
            </a:extLst>
          </p:cNvPr>
          <p:cNvPicPr>
            <a:picLocks noChangeAspect="1"/>
          </p:cNvPicPr>
          <p:nvPr/>
        </p:nvPicPr>
        <p:blipFill>
          <a:blip r:embed="rId5"/>
          <a:srcRect l="1788" r="32368" b="-1"/>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8" name="Picture 7">
            <a:extLst>
              <a:ext uri="{FF2B5EF4-FFF2-40B4-BE49-F238E27FC236}">
                <a16:creationId xmlns:a16="http://schemas.microsoft.com/office/drawing/2014/main" id="{9B94DD9F-BBCD-B7C0-252A-423DE5E69C9D}"/>
              </a:ext>
            </a:extLst>
          </p:cNvPr>
          <p:cNvPicPr>
            <a:picLocks noChangeAspect="1"/>
          </p:cNvPicPr>
          <p:nvPr/>
        </p:nvPicPr>
        <p:blipFill>
          <a:blip r:embed="rId6"/>
          <a:srcRect t="30111" b="19958"/>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11971483-793A-8DDB-1424-BFA0133CDAB9}"/>
              </a:ext>
            </a:extLst>
          </p:cNvPr>
          <p:cNvSpPr>
            <a:spLocks noGrp="1"/>
          </p:cNvSpPr>
          <p:nvPr>
            <p:ph type="title" idx="4294967295"/>
          </p:nvPr>
        </p:nvSpPr>
        <p:spPr>
          <a:xfrm>
            <a:off x="6343650" y="4181474"/>
            <a:ext cx="5505814" cy="1471335"/>
          </a:xfrm>
        </p:spPr>
        <p:txBody>
          <a:bodyPr vert="horz" lIns="91440" tIns="45720" rIns="91440" bIns="45720" rtlCol="0" anchor="b">
            <a:normAutofit/>
          </a:bodyPr>
          <a:lstStyle/>
          <a:p>
            <a:r>
              <a:rPr lang="en-US" kern="1200">
                <a:solidFill>
                  <a:schemeClr val="tx1"/>
                </a:solidFill>
                <a:latin typeface="+mj-lt"/>
                <a:ea typeface="+mj-ea"/>
                <a:cs typeface="+mj-cs"/>
              </a:rPr>
              <a:t>Recruitment Events</a:t>
            </a:r>
          </a:p>
        </p:txBody>
      </p:sp>
    </p:spTree>
    <p:extLst>
      <p:ext uri="{BB962C8B-B14F-4D97-AF65-F5344CB8AC3E}">
        <p14:creationId xmlns:p14="http://schemas.microsoft.com/office/powerpoint/2010/main" val="3304696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5BBD435-22C5-4536-B08C-0D09A3359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FAABB565-868B-4D5E-8A05-501FF7F3D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29760"/>
            <a:ext cx="12192000" cy="2435066"/>
          </a:xfrm>
          <a:custGeom>
            <a:avLst/>
            <a:gdLst>
              <a:gd name="connsiteX0" fmla="*/ 1479835 w 12192000"/>
              <a:gd name="connsiteY0" fmla="*/ 0 h 2693565"/>
              <a:gd name="connsiteX1" fmla="*/ 1511804 w 12192000"/>
              <a:gd name="connsiteY1" fmla="*/ 3644 h 2693565"/>
              <a:gd name="connsiteX2" fmla="*/ 1540872 w 12192000"/>
              <a:gd name="connsiteY2" fmla="*/ 15524 h 2693565"/>
              <a:gd name="connsiteX3" fmla="*/ 1540229 w 12192000"/>
              <a:gd name="connsiteY3" fmla="*/ 18447 h 2693565"/>
              <a:gd name="connsiteX4" fmla="*/ 1544831 w 12192000"/>
              <a:gd name="connsiteY4" fmla="*/ 20367 h 2693565"/>
              <a:gd name="connsiteX5" fmla="*/ 1549414 w 12192000"/>
              <a:gd name="connsiteY5" fmla="*/ 19016 h 2693565"/>
              <a:gd name="connsiteX6" fmla="*/ 1554920 w 12192000"/>
              <a:gd name="connsiteY6" fmla="*/ 21266 h 2693565"/>
              <a:gd name="connsiteX7" fmla="*/ 1570090 w 12192000"/>
              <a:gd name="connsiteY7" fmla="*/ 26625 h 2693565"/>
              <a:gd name="connsiteX8" fmla="*/ 1574449 w 12192000"/>
              <a:gd name="connsiteY8" fmla="*/ 33255 h 2693565"/>
              <a:gd name="connsiteX9" fmla="*/ 1634129 w 12192000"/>
              <a:gd name="connsiteY9" fmla="*/ 52786 h 2693565"/>
              <a:gd name="connsiteX10" fmla="*/ 1653408 w 12192000"/>
              <a:gd name="connsiteY10" fmla="*/ 50933 h 2693565"/>
              <a:gd name="connsiteX11" fmla="*/ 1673821 w 12192000"/>
              <a:gd name="connsiteY11" fmla="*/ 63320 h 2693565"/>
              <a:gd name="connsiteX12" fmla="*/ 1735578 w 12192000"/>
              <a:gd name="connsiteY12" fmla="*/ 74197 h 2693565"/>
              <a:gd name="connsiteX13" fmla="*/ 1803240 w 12192000"/>
              <a:gd name="connsiteY13" fmla="*/ 93803 h 2693565"/>
              <a:gd name="connsiteX14" fmla="*/ 1850407 w 12192000"/>
              <a:gd name="connsiteY14" fmla="*/ 112482 h 2693565"/>
              <a:gd name="connsiteX15" fmla="*/ 1981598 w 12192000"/>
              <a:gd name="connsiteY15" fmla="*/ 136278 h 2693565"/>
              <a:gd name="connsiteX16" fmla="*/ 2203718 w 12192000"/>
              <a:gd name="connsiteY16" fmla="*/ 165797 h 2693565"/>
              <a:gd name="connsiteX17" fmla="*/ 2249831 w 12192000"/>
              <a:gd name="connsiteY17" fmla="*/ 174273 h 2693565"/>
              <a:gd name="connsiteX18" fmla="*/ 2284800 w 12192000"/>
              <a:gd name="connsiteY18" fmla="*/ 190263 h 2693565"/>
              <a:gd name="connsiteX19" fmla="*/ 2288840 w 12192000"/>
              <a:gd name="connsiteY19" fmla="*/ 201561 h 2693565"/>
              <a:gd name="connsiteX20" fmla="*/ 2313454 w 12192000"/>
              <a:gd name="connsiteY20" fmla="*/ 207617 h 2693565"/>
              <a:gd name="connsiteX21" fmla="*/ 2319021 w 12192000"/>
              <a:gd name="connsiteY21" fmla="*/ 211049 h 2693565"/>
              <a:gd name="connsiteX22" fmla="*/ 2351943 w 12192000"/>
              <a:gd name="connsiteY22" fmla="*/ 228899 h 2693565"/>
              <a:gd name="connsiteX23" fmla="*/ 2446476 w 12192000"/>
              <a:gd name="connsiteY23" fmla="*/ 221823 h 2693565"/>
              <a:gd name="connsiteX24" fmla="*/ 2514466 w 12192000"/>
              <a:gd name="connsiteY24" fmla="*/ 225768 h 2693565"/>
              <a:gd name="connsiteX25" fmla="*/ 2519045 w 12192000"/>
              <a:gd name="connsiteY25" fmla="*/ 229167 h 2693565"/>
              <a:gd name="connsiteX26" fmla="*/ 2521518 w 12192000"/>
              <a:gd name="connsiteY26" fmla="*/ 236740 h 2693565"/>
              <a:gd name="connsiteX27" fmla="*/ 2532948 w 12192000"/>
              <a:gd name="connsiteY27" fmla="*/ 240920 h 2693565"/>
              <a:gd name="connsiteX28" fmla="*/ 2542831 w 12192000"/>
              <a:gd name="connsiteY28" fmla="*/ 250292 h 2693565"/>
              <a:gd name="connsiteX29" fmla="*/ 2951466 w 12192000"/>
              <a:gd name="connsiteY29" fmla="*/ 331735 h 2693565"/>
              <a:gd name="connsiteX30" fmla="*/ 3145677 w 12192000"/>
              <a:gd name="connsiteY30" fmla="*/ 312283 h 2693565"/>
              <a:gd name="connsiteX31" fmla="*/ 3221782 w 12192000"/>
              <a:gd name="connsiteY31" fmla="*/ 315740 h 2693565"/>
              <a:gd name="connsiteX32" fmla="*/ 3230913 w 12192000"/>
              <a:gd name="connsiteY32" fmla="*/ 323864 h 2693565"/>
              <a:gd name="connsiteX33" fmla="*/ 3343537 w 12192000"/>
              <a:gd name="connsiteY33" fmla="*/ 298906 h 2693565"/>
              <a:gd name="connsiteX34" fmla="*/ 3493591 w 12192000"/>
              <a:gd name="connsiteY34" fmla="*/ 322860 h 2693565"/>
              <a:gd name="connsiteX35" fmla="*/ 3604486 w 12192000"/>
              <a:gd name="connsiteY35" fmla="*/ 350634 h 2693565"/>
              <a:gd name="connsiteX36" fmla="*/ 3667668 w 12192000"/>
              <a:gd name="connsiteY36" fmla="*/ 362018 h 2693565"/>
              <a:gd name="connsiteX37" fmla="*/ 3712536 w 12192000"/>
              <a:gd name="connsiteY37" fmla="*/ 374952 h 2693565"/>
              <a:gd name="connsiteX38" fmla="*/ 3832709 w 12192000"/>
              <a:gd name="connsiteY38" fmla="*/ 382853 h 2693565"/>
              <a:gd name="connsiteX39" fmla="*/ 4034400 w 12192000"/>
              <a:gd name="connsiteY39" fmla="*/ 385496 h 2693565"/>
              <a:gd name="connsiteX40" fmla="*/ 4176121 w 12192000"/>
              <a:gd name="connsiteY40" fmla="*/ 430521 h 2693565"/>
              <a:gd name="connsiteX41" fmla="*/ 4258735 w 12192000"/>
              <a:gd name="connsiteY41" fmla="*/ 412077 h 2693565"/>
              <a:gd name="connsiteX42" fmla="*/ 4348797 w 12192000"/>
              <a:gd name="connsiteY42" fmla="*/ 428832 h 2693565"/>
              <a:gd name="connsiteX43" fmla="*/ 4707799 w 12192000"/>
              <a:gd name="connsiteY43" fmla="*/ 430789 h 2693565"/>
              <a:gd name="connsiteX44" fmla="*/ 4939895 w 12192000"/>
              <a:gd name="connsiteY44" fmla="*/ 425286 h 2693565"/>
              <a:gd name="connsiteX45" fmla="*/ 4972179 w 12192000"/>
              <a:gd name="connsiteY45" fmla="*/ 421596 h 2693565"/>
              <a:gd name="connsiteX46" fmla="*/ 4972746 w 12192000"/>
              <a:gd name="connsiteY46" fmla="*/ 418665 h 2693565"/>
              <a:gd name="connsiteX47" fmla="*/ 4977873 w 12192000"/>
              <a:gd name="connsiteY47" fmla="*/ 418043 h 2693565"/>
              <a:gd name="connsiteX48" fmla="*/ 4981666 w 12192000"/>
              <a:gd name="connsiteY48" fmla="*/ 420512 h 2693565"/>
              <a:gd name="connsiteX49" fmla="*/ 4987781 w 12192000"/>
              <a:gd name="connsiteY49" fmla="*/ 419813 h 2693565"/>
              <a:gd name="connsiteX50" fmla="*/ 5004292 w 12192000"/>
              <a:gd name="connsiteY50" fmla="*/ 418684 h 2693565"/>
              <a:gd name="connsiteX51" fmla="*/ 5011080 w 12192000"/>
              <a:gd name="connsiteY51" fmla="*/ 413543 h 2693565"/>
              <a:gd name="connsiteX52" fmla="*/ 5092908 w 12192000"/>
              <a:gd name="connsiteY52" fmla="*/ 417334 h 2693565"/>
              <a:gd name="connsiteX53" fmla="*/ 5117205 w 12192000"/>
              <a:gd name="connsiteY53" fmla="*/ 410915 h 2693565"/>
              <a:gd name="connsiteX54" fmla="*/ 5180020 w 12192000"/>
              <a:gd name="connsiteY54" fmla="*/ 416669 h 2693565"/>
              <a:gd name="connsiteX55" fmla="*/ 5251931 w 12192000"/>
              <a:gd name="connsiteY55" fmla="*/ 415698 h 2693565"/>
              <a:gd name="connsiteX56" fmla="*/ 5304075 w 12192000"/>
              <a:gd name="connsiteY56" fmla="*/ 410278 h 2693565"/>
              <a:gd name="connsiteX57" fmla="*/ 5437791 w 12192000"/>
              <a:gd name="connsiteY57" fmla="*/ 421851 h 2693565"/>
              <a:gd name="connsiteX58" fmla="*/ 5659855 w 12192000"/>
              <a:gd name="connsiteY58" fmla="*/ 451638 h 2693565"/>
              <a:gd name="connsiteX59" fmla="*/ 5706898 w 12192000"/>
              <a:gd name="connsiteY59" fmla="*/ 455600 h 2693565"/>
              <a:gd name="connsiteX60" fmla="*/ 5754782 w 12192000"/>
              <a:gd name="connsiteY60" fmla="*/ 439912 h 2693565"/>
              <a:gd name="connsiteX61" fmla="*/ 5780510 w 12192000"/>
              <a:gd name="connsiteY61" fmla="*/ 440576 h 2693565"/>
              <a:gd name="connsiteX62" fmla="*/ 5787158 w 12192000"/>
              <a:gd name="connsiteY62" fmla="*/ 438777 h 2693565"/>
              <a:gd name="connsiteX63" fmla="*/ 5825490 w 12192000"/>
              <a:gd name="connsiteY63" fmla="*/ 430438 h 2693565"/>
              <a:gd name="connsiteX64" fmla="*/ 5912104 w 12192000"/>
              <a:gd name="connsiteY64" fmla="*/ 461700 h 2693565"/>
              <a:gd name="connsiteX65" fmla="*/ 5978031 w 12192000"/>
              <a:gd name="connsiteY65" fmla="*/ 475635 h 2693565"/>
              <a:gd name="connsiteX66" fmla="*/ 5983729 w 12192000"/>
              <a:gd name="connsiteY66" fmla="*/ 473608 h 2693565"/>
              <a:gd name="connsiteX67" fmla="*/ 5989115 w 12192000"/>
              <a:gd name="connsiteY67" fmla="*/ 467085 h 2693565"/>
              <a:gd name="connsiteX68" fmla="*/ 6001610 w 12192000"/>
              <a:gd name="connsiteY68" fmla="*/ 466101 h 2693565"/>
              <a:gd name="connsiteX69" fmla="*/ 6014731 w 12192000"/>
              <a:gd name="connsiteY69" fmla="*/ 459798 h 2693565"/>
              <a:gd name="connsiteX70" fmla="*/ 6409381 w 12192000"/>
              <a:gd name="connsiteY70" fmla="*/ 515501 h 2693565"/>
              <a:gd name="connsiteX71" fmla="*/ 6487437 w 12192000"/>
              <a:gd name="connsiteY71" fmla="*/ 553647 h 2693565"/>
              <a:gd name="connsiteX72" fmla="*/ 6610142 w 12192000"/>
              <a:gd name="connsiteY72" fmla="*/ 557790 h 2693565"/>
              <a:gd name="connsiteX73" fmla="*/ 6683551 w 12192000"/>
              <a:gd name="connsiteY73" fmla="*/ 574296 h 2693565"/>
              <a:gd name="connsiteX74" fmla="*/ 6695459 w 12192000"/>
              <a:gd name="connsiteY74" fmla="*/ 568981 h 2693565"/>
              <a:gd name="connsiteX75" fmla="*/ 6792010 w 12192000"/>
              <a:gd name="connsiteY75" fmla="*/ 621866 h 2693565"/>
              <a:gd name="connsiteX76" fmla="*/ 6943635 w 12192000"/>
              <a:gd name="connsiteY76" fmla="*/ 638192 h 2693565"/>
              <a:gd name="connsiteX77" fmla="*/ 7059745 w 12192000"/>
              <a:gd name="connsiteY77" fmla="*/ 640725 h 2693565"/>
              <a:gd name="connsiteX78" fmla="*/ 7124112 w 12192000"/>
              <a:gd name="connsiteY78" fmla="*/ 646371 h 2693565"/>
              <a:gd name="connsiteX79" fmla="*/ 7171770 w 12192000"/>
              <a:gd name="connsiteY79" fmla="*/ 645791 h 2693565"/>
              <a:gd name="connsiteX80" fmla="*/ 7288670 w 12192000"/>
              <a:gd name="connsiteY80" fmla="*/ 669540 h 2693565"/>
              <a:gd name="connsiteX81" fmla="*/ 7480598 w 12192000"/>
              <a:gd name="connsiteY81" fmla="*/ 719452 h 2693565"/>
              <a:gd name="connsiteX82" fmla="*/ 7703580 w 12192000"/>
              <a:gd name="connsiteY82" fmla="*/ 752595 h 2693565"/>
              <a:gd name="connsiteX83" fmla="*/ 7795544 w 12192000"/>
              <a:gd name="connsiteY83" fmla="*/ 760142 h 2693565"/>
              <a:gd name="connsiteX84" fmla="*/ 8234397 w 12192000"/>
              <a:gd name="connsiteY84" fmla="*/ 817628 h 2693565"/>
              <a:gd name="connsiteX85" fmla="*/ 8335061 w 12192000"/>
              <a:gd name="connsiteY85" fmla="*/ 849146 h 2693565"/>
              <a:gd name="connsiteX86" fmla="*/ 8537578 w 12192000"/>
              <a:gd name="connsiteY86" fmla="*/ 956663 h 2693565"/>
              <a:gd name="connsiteX87" fmla="*/ 8796979 w 12192000"/>
              <a:gd name="connsiteY87" fmla="*/ 1002770 h 2693565"/>
              <a:gd name="connsiteX88" fmla="*/ 8813274 w 12192000"/>
              <a:gd name="connsiteY88" fmla="*/ 1021683 h 2693565"/>
              <a:gd name="connsiteX89" fmla="*/ 8817811 w 12192000"/>
              <a:gd name="connsiteY89" fmla="*/ 1024375 h 2693565"/>
              <a:gd name="connsiteX90" fmla="*/ 8819508 w 12192000"/>
              <a:gd name="connsiteY90" fmla="*/ 1023536 h 2693565"/>
              <a:gd name="connsiteX91" fmla="*/ 8844321 w 12192000"/>
              <a:gd name="connsiteY91" fmla="*/ 1022121 h 2693565"/>
              <a:gd name="connsiteX92" fmla="*/ 8901176 w 12192000"/>
              <a:gd name="connsiteY92" fmla="*/ 999714 h 2693565"/>
              <a:gd name="connsiteX93" fmla="*/ 8970456 w 12192000"/>
              <a:gd name="connsiteY93" fmla="*/ 971358 h 2693565"/>
              <a:gd name="connsiteX94" fmla="*/ 9021279 w 12192000"/>
              <a:gd name="connsiteY94" fmla="*/ 968334 h 2693565"/>
              <a:gd name="connsiteX95" fmla="*/ 9144634 w 12192000"/>
              <a:gd name="connsiteY95" fmla="*/ 945164 h 2693565"/>
              <a:gd name="connsiteX96" fmla="*/ 9224215 w 12192000"/>
              <a:gd name="connsiteY96" fmla="*/ 935769 h 2693565"/>
              <a:gd name="connsiteX97" fmla="*/ 9226449 w 12192000"/>
              <a:gd name="connsiteY97" fmla="*/ 935197 h 2693565"/>
              <a:gd name="connsiteX98" fmla="*/ 9242615 w 12192000"/>
              <a:gd name="connsiteY98" fmla="*/ 940365 h 2693565"/>
              <a:gd name="connsiteX99" fmla="*/ 9241484 w 12192000"/>
              <a:gd name="connsiteY99" fmla="*/ 947917 h 2693565"/>
              <a:gd name="connsiteX100" fmla="*/ 9255340 w 12192000"/>
              <a:gd name="connsiteY100" fmla="*/ 954591 h 2693565"/>
              <a:gd name="connsiteX101" fmla="*/ 9284189 w 12192000"/>
              <a:gd name="connsiteY101" fmla="*/ 954041 h 2693565"/>
              <a:gd name="connsiteX102" fmla="*/ 9294504 w 12192000"/>
              <a:gd name="connsiteY102" fmla="*/ 958215 h 2693565"/>
              <a:gd name="connsiteX103" fmla="*/ 9298497 w 12192000"/>
              <a:gd name="connsiteY103" fmla="*/ 958155 h 2693565"/>
              <a:gd name="connsiteX104" fmla="*/ 9307861 w 12192000"/>
              <a:gd name="connsiteY104" fmla="*/ 958940 h 2693565"/>
              <a:gd name="connsiteX105" fmla="*/ 9307085 w 12192000"/>
              <a:gd name="connsiteY105" fmla="*/ 954092 h 2693565"/>
              <a:gd name="connsiteX106" fmla="*/ 9319074 w 12192000"/>
              <a:gd name="connsiteY106" fmla="*/ 946047 h 2693565"/>
              <a:gd name="connsiteX107" fmla="*/ 9372632 w 12192000"/>
              <a:gd name="connsiteY107" fmla="*/ 953006 h 2693565"/>
              <a:gd name="connsiteX108" fmla="*/ 9375071 w 12192000"/>
              <a:gd name="connsiteY108" fmla="*/ 958595 h 2693565"/>
              <a:gd name="connsiteX109" fmla="*/ 9381767 w 12192000"/>
              <a:gd name="connsiteY109" fmla="*/ 959998 h 2693565"/>
              <a:gd name="connsiteX110" fmla="*/ 9387324 w 12192000"/>
              <a:gd name="connsiteY110" fmla="*/ 955424 h 2693565"/>
              <a:gd name="connsiteX111" fmla="*/ 9478921 w 12192000"/>
              <a:gd name="connsiteY111" fmla="*/ 950802 h 2693565"/>
              <a:gd name="connsiteX112" fmla="*/ 9600789 w 12192000"/>
              <a:gd name="connsiteY112" fmla="*/ 953342 h 2693565"/>
              <a:gd name="connsiteX113" fmla="*/ 9685744 w 12192000"/>
              <a:gd name="connsiteY113" fmla="*/ 982941 h 2693565"/>
              <a:gd name="connsiteX114" fmla="*/ 9694172 w 12192000"/>
              <a:gd name="connsiteY114" fmla="*/ 978796 h 2693565"/>
              <a:gd name="connsiteX115" fmla="*/ 9754661 w 12192000"/>
              <a:gd name="connsiteY115" fmla="*/ 985691 h 2693565"/>
              <a:gd name="connsiteX116" fmla="*/ 9961620 w 12192000"/>
              <a:gd name="connsiteY116" fmla="*/ 1043270 h 2693565"/>
              <a:gd name="connsiteX117" fmla="*/ 10079965 w 12192000"/>
              <a:gd name="connsiteY117" fmla="*/ 1055820 h 2693565"/>
              <a:gd name="connsiteX118" fmla="*/ 10122766 w 12192000"/>
              <a:gd name="connsiteY118" fmla="*/ 1054885 h 2693565"/>
              <a:gd name="connsiteX119" fmla="*/ 10194425 w 12192000"/>
              <a:gd name="connsiteY119" fmla="*/ 1053652 h 2693565"/>
              <a:gd name="connsiteX120" fmla="*/ 10249948 w 12192000"/>
              <a:gd name="connsiteY120" fmla="*/ 1039456 h 2693565"/>
              <a:gd name="connsiteX121" fmla="*/ 10309089 w 12192000"/>
              <a:gd name="connsiteY121" fmla="*/ 1043685 h 2693565"/>
              <a:gd name="connsiteX122" fmla="*/ 10320289 w 12192000"/>
              <a:gd name="connsiteY122" fmla="*/ 1061835 h 2693565"/>
              <a:gd name="connsiteX123" fmla="*/ 10384377 w 12192000"/>
              <a:gd name="connsiteY123" fmla="*/ 1060786 h 2693565"/>
              <a:gd name="connsiteX124" fmla="*/ 10481874 w 12192000"/>
              <a:gd name="connsiteY124" fmla="*/ 1057315 h 2693565"/>
              <a:gd name="connsiteX125" fmla="*/ 10537450 w 12192000"/>
              <a:gd name="connsiteY125" fmla="*/ 1059745 h 2693565"/>
              <a:gd name="connsiteX126" fmla="*/ 10689967 w 12192000"/>
              <a:gd name="connsiteY126" fmla="*/ 1061568 h 2693565"/>
              <a:gd name="connsiteX127" fmla="*/ 10843272 w 12192000"/>
              <a:gd name="connsiteY127" fmla="*/ 1059725 h 2693565"/>
              <a:gd name="connsiteX128" fmla="*/ 10937143 w 12192000"/>
              <a:gd name="connsiteY128" fmla="*/ 1037919 h 2693565"/>
              <a:gd name="connsiteX129" fmla="*/ 11062831 w 12192000"/>
              <a:gd name="connsiteY129" fmla="*/ 1038640 h 2693565"/>
              <a:gd name="connsiteX130" fmla="*/ 11084314 w 12192000"/>
              <a:gd name="connsiteY130" fmla="*/ 1035726 h 2693565"/>
              <a:gd name="connsiteX131" fmla="*/ 11112761 w 12192000"/>
              <a:gd name="connsiteY131" fmla="*/ 1041304 h 2693565"/>
              <a:gd name="connsiteX132" fmla="*/ 11226650 w 12192000"/>
              <a:gd name="connsiteY132" fmla="*/ 1064615 h 2693565"/>
              <a:gd name="connsiteX133" fmla="*/ 11315138 w 12192000"/>
              <a:gd name="connsiteY133" fmla="*/ 1091562 h 2693565"/>
              <a:gd name="connsiteX134" fmla="*/ 11430149 w 12192000"/>
              <a:gd name="connsiteY134" fmla="*/ 1089068 h 2693565"/>
              <a:gd name="connsiteX135" fmla="*/ 11498691 w 12192000"/>
              <a:gd name="connsiteY135" fmla="*/ 1099602 h 2693565"/>
              <a:gd name="connsiteX136" fmla="*/ 11608544 w 12192000"/>
              <a:gd name="connsiteY136" fmla="*/ 1135250 h 2693565"/>
              <a:gd name="connsiteX137" fmla="*/ 11758635 w 12192000"/>
              <a:gd name="connsiteY137" fmla="*/ 1141533 h 2693565"/>
              <a:gd name="connsiteX138" fmla="*/ 11792628 w 12192000"/>
              <a:gd name="connsiteY138" fmla="*/ 1118443 h 2693565"/>
              <a:gd name="connsiteX139" fmla="*/ 11835851 w 12192000"/>
              <a:gd name="connsiteY139" fmla="*/ 1106547 h 2693565"/>
              <a:gd name="connsiteX140" fmla="*/ 11848808 w 12192000"/>
              <a:gd name="connsiteY140" fmla="*/ 1144622 h 2693565"/>
              <a:gd name="connsiteX141" fmla="*/ 11974416 w 12192000"/>
              <a:gd name="connsiteY141" fmla="*/ 1183759 h 2693565"/>
              <a:gd name="connsiteX142" fmla="*/ 12037690 w 12192000"/>
              <a:gd name="connsiteY142" fmla="*/ 1199182 h 2693565"/>
              <a:gd name="connsiteX143" fmla="*/ 12137350 w 12192000"/>
              <a:gd name="connsiteY143" fmla="*/ 1214847 h 2693565"/>
              <a:gd name="connsiteX144" fmla="*/ 12167506 w 12192000"/>
              <a:gd name="connsiteY144" fmla="*/ 1221091 h 2693565"/>
              <a:gd name="connsiteX145" fmla="*/ 12192000 w 12192000"/>
              <a:gd name="connsiteY145" fmla="*/ 1225437 h 2693565"/>
              <a:gd name="connsiteX146" fmla="*/ 12192000 w 12192000"/>
              <a:gd name="connsiteY146" fmla="*/ 2693565 h 2693565"/>
              <a:gd name="connsiteX147" fmla="*/ 0 w 12192000"/>
              <a:gd name="connsiteY147" fmla="*/ 2693565 h 2693565"/>
              <a:gd name="connsiteX148" fmla="*/ 0 w 12192000"/>
              <a:gd name="connsiteY148" fmla="*/ 305932 h 2693565"/>
              <a:gd name="connsiteX149" fmla="*/ 7453 w 12192000"/>
              <a:gd name="connsiteY149" fmla="*/ 309471 h 2693565"/>
              <a:gd name="connsiteX150" fmla="*/ 56573 w 12192000"/>
              <a:gd name="connsiteY150" fmla="*/ 335374 h 2693565"/>
              <a:gd name="connsiteX151" fmla="*/ 184586 w 12192000"/>
              <a:gd name="connsiteY151" fmla="*/ 353266 h 2693565"/>
              <a:gd name="connsiteX152" fmla="*/ 235650 w 12192000"/>
              <a:gd name="connsiteY152" fmla="*/ 342210 h 2693565"/>
              <a:gd name="connsiteX153" fmla="*/ 333156 w 12192000"/>
              <a:gd name="connsiteY153" fmla="*/ 324339 h 2693565"/>
              <a:gd name="connsiteX154" fmla="*/ 414362 w 12192000"/>
              <a:gd name="connsiteY154" fmla="*/ 275773 h 2693565"/>
              <a:gd name="connsiteX155" fmla="*/ 509613 w 12192000"/>
              <a:gd name="connsiteY155" fmla="*/ 242197 h 2693565"/>
              <a:gd name="connsiteX156" fmla="*/ 521640 w 12192000"/>
              <a:gd name="connsiteY156" fmla="*/ 245434 h 2693565"/>
              <a:gd name="connsiteX157" fmla="*/ 575469 w 12192000"/>
              <a:gd name="connsiteY157" fmla="*/ 224434 h 2693565"/>
              <a:gd name="connsiteX158" fmla="*/ 727704 w 12192000"/>
              <a:gd name="connsiteY158" fmla="*/ 167150 h 2693565"/>
              <a:gd name="connsiteX159" fmla="*/ 835654 w 12192000"/>
              <a:gd name="connsiteY159" fmla="*/ 71601 h 2693565"/>
              <a:gd name="connsiteX160" fmla="*/ 878896 w 12192000"/>
              <a:gd name="connsiteY160" fmla="*/ 63761 h 2693565"/>
              <a:gd name="connsiteX161" fmla="*/ 951001 w 12192000"/>
              <a:gd name="connsiteY161" fmla="*/ 50233 h 2693565"/>
              <a:gd name="connsiteX162" fmla="*/ 965408 w 12192000"/>
              <a:gd name="connsiteY162" fmla="*/ 55880 h 2693565"/>
              <a:gd name="connsiteX163" fmla="*/ 971791 w 12192000"/>
              <a:gd name="connsiteY163" fmla="*/ 54603 h 2693565"/>
              <a:gd name="connsiteX164" fmla="*/ 972435 w 12192000"/>
              <a:gd name="connsiteY164" fmla="*/ 54961 h 2693565"/>
              <a:gd name="connsiteX165" fmla="*/ 973799 w 12192000"/>
              <a:gd name="connsiteY165" fmla="*/ 54202 h 2693565"/>
              <a:gd name="connsiteX166" fmla="*/ 987946 w 12192000"/>
              <a:gd name="connsiteY166" fmla="*/ 51373 h 2693565"/>
              <a:gd name="connsiteX167" fmla="*/ 1018608 w 12192000"/>
              <a:gd name="connsiteY167" fmla="*/ 55733 h 2693565"/>
              <a:gd name="connsiteX168" fmla="*/ 1037218 w 12192000"/>
              <a:gd name="connsiteY168" fmla="*/ 55219 h 2693565"/>
              <a:gd name="connsiteX169" fmla="*/ 1055961 w 12192000"/>
              <a:gd name="connsiteY169" fmla="*/ 39838 h 2693565"/>
              <a:gd name="connsiteX170" fmla="*/ 1068713 w 12192000"/>
              <a:gd name="connsiteY170" fmla="*/ 38669 h 2693565"/>
              <a:gd name="connsiteX171" fmla="*/ 1071331 w 12192000"/>
              <a:gd name="connsiteY171" fmla="*/ 36555 h 2693565"/>
              <a:gd name="connsiteX172" fmla="*/ 1078748 w 12192000"/>
              <a:gd name="connsiteY172" fmla="*/ 32518 h 2693565"/>
              <a:gd name="connsiteX173" fmla="*/ 1071510 w 12192000"/>
              <a:gd name="connsiteY173" fmla="*/ 28114 h 2693565"/>
              <a:gd name="connsiteX174" fmla="*/ 1158018 w 12192000"/>
              <a:gd name="connsiteY174" fmla="*/ 14155 h 2693565"/>
              <a:gd name="connsiteX175" fmla="*/ 1231493 w 12192000"/>
              <a:gd name="connsiteY175" fmla="*/ 2246 h 2693565"/>
              <a:gd name="connsiteX176" fmla="*/ 1355072 w 12192000"/>
              <a:gd name="connsiteY176" fmla="*/ 31208 h 2693565"/>
              <a:gd name="connsiteX177" fmla="*/ 1479835 w 12192000"/>
              <a:gd name="connsiteY177" fmla="*/ 0 h 26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93565">
                <a:moveTo>
                  <a:pt x="1479835" y="0"/>
                </a:moveTo>
                <a:lnTo>
                  <a:pt x="1511804" y="3644"/>
                </a:lnTo>
                <a:lnTo>
                  <a:pt x="1540872" y="15524"/>
                </a:lnTo>
                <a:lnTo>
                  <a:pt x="1540229" y="18447"/>
                </a:lnTo>
                <a:cubicBezTo>
                  <a:pt x="1540641" y="20467"/>
                  <a:pt x="1542255" y="20832"/>
                  <a:pt x="1544831" y="20367"/>
                </a:cubicBezTo>
                <a:lnTo>
                  <a:pt x="1549414" y="19016"/>
                </a:lnTo>
                <a:lnTo>
                  <a:pt x="1554920" y="21266"/>
                </a:lnTo>
                <a:lnTo>
                  <a:pt x="1570090" y="26625"/>
                </a:lnTo>
                <a:lnTo>
                  <a:pt x="1574449" y="33255"/>
                </a:lnTo>
                <a:cubicBezTo>
                  <a:pt x="1588372" y="44475"/>
                  <a:pt x="1624928" y="36962"/>
                  <a:pt x="1634129" y="52786"/>
                </a:cubicBezTo>
                <a:lnTo>
                  <a:pt x="1653408" y="50933"/>
                </a:lnTo>
                <a:lnTo>
                  <a:pt x="1673821" y="63320"/>
                </a:lnTo>
                <a:cubicBezTo>
                  <a:pt x="1692776" y="73767"/>
                  <a:pt x="1712758" y="80831"/>
                  <a:pt x="1735578" y="74197"/>
                </a:cubicBezTo>
                <a:cubicBezTo>
                  <a:pt x="1725769" y="94019"/>
                  <a:pt x="1790078" y="74373"/>
                  <a:pt x="1803240" y="93803"/>
                </a:cubicBezTo>
                <a:cubicBezTo>
                  <a:pt x="1811054" y="109566"/>
                  <a:pt x="1832389" y="107278"/>
                  <a:pt x="1850407" y="112482"/>
                </a:cubicBezTo>
                <a:cubicBezTo>
                  <a:pt x="1866338" y="128260"/>
                  <a:pt x="1953255" y="139774"/>
                  <a:pt x="1981598" y="136278"/>
                </a:cubicBezTo>
                <a:cubicBezTo>
                  <a:pt x="2059030" y="116852"/>
                  <a:pt x="2141385" y="179647"/>
                  <a:pt x="2203718" y="165797"/>
                </a:cubicBezTo>
                <a:cubicBezTo>
                  <a:pt x="2221190" y="166649"/>
                  <a:pt x="2236289" y="169766"/>
                  <a:pt x="2249831" y="174273"/>
                </a:cubicBezTo>
                <a:lnTo>
                  <a:pt x="2284800" y="190263"/>
                </a:lnTo>
                <a:lnTo>
                  <a:pt x="2288840" y="201561"/>
                </a:lnTo>
                <a:lnTo>
                  <a:pt x="2313454" y="207617"/>
                </a:lnTo>
                <a:lnTo>
                  <a:pt x="2319021" y="211049"/>
                </a:lnTo>
                <a:cubicBezTo>
                  <a:pt x="2329636" y="217639"/>
                  <a:pt x="2340334" y="223880"/>
                  <a:pt x="2351943" y="228899"/>
                </a:cubicBezTo>
                <a:cubicBezTo>
                  <a:pt x="2369139" y="185217"/>
                  <a:pt x="2453517" y="264393"/>
                  <a:pt x="2446476" y="221823"/>
                </a:cubicBezTo>
                <a:cubicBezTo>
                  <a:pt x="2496555" y="236811"/>
                  <a:pt x="2495450" y="214816"/>
                  <a:pt x="2514466" y="225768"/>
                </a:cubicBezTo>
                <a:lnTo>
                  <a:pt x="2519045" y="229167"/>
                </a:lnTo>
                <a:lnTo>
                  <a:pt x="2521518" y="236740"/>
                </a:lnTo>
                <a:lnTo>
                  <a:pt x="2532948" y="240920"/>
                </a:lnTo>
                <a:lnTo>
                  <a:pt x="2542831" y="250292"/>
                </a:lnTo>
                <a:cubicBezTo>
                  <a:pt x="2670524" y="253866"/>
                  <a:pt x="2831439" y="351801"/>
                  <a:pt x="2951466" y="331735"/>
                </a:cubicBezTo>
                <a:lnTo>
                  <a:pt x="3145677" y="312283"/>
                </a:lnTo>
                <a:cubicBezTo>
                  <a:pt x="3166736" y="299982"/>
                  <a:pt x="3200809" y="301529"/>
                  <a:pt x="3221782" y="315740"/>
                </a:cubicBezTo>
                <a:cubicBezTo>
                  <a:pt x="3225389" y="318185"/>
                  <a:pt x="3228464" y="320921"/>
                  <a:pt x="3230913" y="323864"/>
                </a:cubicBezTo>
                <a:cubicBezTo>
                  <a:pt x="3292781" y="295375"/>
                  <a:pt x="3311084" y="320413"/>
                  <a:pt x="3343537" y="298906"/>
                </a:cubicBezTo>
                <a:cubicBezTo>
                  <a:pt x="3418860" y="303711"/>
                  <a:pt x="3463951" y="341454"/>
                  <a:pt x="3493591" y="322860"/>
                </a:cubicBezTo>
                <a:cubicBezTo>
                  <a:pt x="3529011" y="332105"/>
                  <a:pt x="3566223" y="369362"/>
                  <a:pt x="3604486" y="350634"/>
                </a:cubicBezTo>
                <a:cubicBezTo>
                  <a:pt x="3599050" y="371574"/>
                  <a:pt x="3652814" y="344238"/>
                  <a:pt x="3667668" y="362018"/>
                </a:cubicBezTo>
                <a:cubicBezTo>
                  <a:pt x="3677181" y="376788"/>
                  <a:pt x="3695715" y="371937"/>
                  <a:pt x="3712536" y="374952"/>
                </a:cubicBezTo>
                <a:cubicBezTo>
                  <a:pt x="3729245" y="388755"/>
                  <a:pt x="3808162" y="389754"/>
                  <a:pt x="3832709" y="382853"/>
                </a:cubicBezTo>
                <a:cubicBezTo>
                  <a:pt x="3898137" y="354155"/>
                  <a:pt x="3981432" y="406816"/>
                  <a:pt x="4034400" y="385496"/>
                </a:cubicBezTo>
                <a:cubicBezTo>
                  <a:pt x="4096895" y="380474"/>
                  <a:pt x="4131671" y="416106"/>
                  <a:pt x="4176121" y="430521"/>
                </a:cubicBezTo>
                <a:cubicBezTo>
                  <a:pt x="4184188" y="384912"/>
                  <a:pt x="4271961" y="453654"/>
                  <a:pt x="4258735" y="412077"/>
                </a:cubicBezTo>
                <a:cubicBezTo>
                  <a:pt x="4321188" y="423941"/>
                  <a:pt x="4292211" y="381252"/>
                  <a:pt x="4348797" y="428832"/>
                </a:cubicBezTo>
                <a:cubicBezTo>
                  <a:pt x="4462546" y="417000"/>
                  <a:pt x="4604724" y="465257"/>
                  <a:pt x="4707799" y="430789"/>
                </a:cubicBezTo>
                <a:lnTo>
                  <a:pt x="4939895" y="425286"/>
                </a:lnTo>
                <a:lnTo>
                  <a:pt x="4972179" y="421596"/>
                </a:lnTo>
                <a:cubicBezTo>
                  <a:pt x="4972369" y="420619"/>
                  <a:pt x="4972557" y="419642"/>
                  <a:pt x="4972746" y="418665"/>
                </a:cubicBezTo>
                <a:cubicBezTo>
                  <a:pt x="4973950" y="416860"/>
                  <a:pt x="4975622" y="416934"/>
                  <a:pt x="4977873" y="418043"/>
                </a:cubicBezTo>
                <a:lnTo>
                  <a:pt x="4981666" y="420512"/>
                </a:lnTo>
                <a:lnTo>
                  <a:pt x="4987781" y="419813"/>
                </a:lnTo>
                <a:lnTo>
                  <a:pt x="5004292" y="418684"/>
                </a:lnTo>
                <a:lnTo>
                  <a:pt x="5011080" y="413543"/>
                </a:lnTo>
                <a:lnTo>
                  <a:pt x="5092908" y="417334"/>
                </a:lnTo>
                <a:lnTo>
                  <a:pt x="5117205" y="410915"/>
                </a:lnTo>
                <a:cubicBezTo>
                  <a:pt x="5139341" y="405953"/>
                  <a:pt x="5161092" y="404460"/>
                  <a:pt x="5180020" y="416669"/>
                </a:cubicBezTo>
                <a:cubicBezTo>
                  <a:pt x="5178705" y="395362"/>
                  <a:pt x="5231666" y="430665"/>
                  <a:pt x="5251931" y="415698"/>
                </a:cubicBezTo>
                <a:cubicBezTo>
                  <a:pt x="5265663" y="402811"/>
                  <a:pt x="5284931" y="410521"/>
                  <a:pt x="5304075" y="410278"/>
                </a:cubicBezTo>
                <a:cubicBezTo>
                  <a:pt x="5325492" y="399487"/>
                  <a:pt x="5412373" y="411177"/>
                  <a:pt x="5437791" y="421851"/>
                </a:cubicBezTo>
                <a:cubicBezTo>
                  <a:pt x="5503260" y="460357"/>
                  <a:pt x="5606433" y="422332"/>
                  <a:pt x="5659855" y="451638"/>
                </a:cubicBezTo>
                <a:cubicBezTo>
                  <a:pt x="5676731" y="455370"/>
                  <a:pt x="5692271" y="456345"/>
                  <a:pt x="5706898" y="455600"/>
                </a:cubicBezTo>
                <a:lnTo>
                  <a:pt x="5754782" y="439912"/>
                </a:lnTo>
                <a:lnTo>
                  <a:pt x="5780510" y="440576"/>
                </a:lnTo>
                <a:lnTo>
                  <a:pt x="5787158" y="438777"/>
                </a:lnTo>
                <a:cubicBezTo>
                  <a:pt x="5799851" y="435298"/>
                  <a:pt x="5812485" y="432173"/>
                  <a:pt x="5825490" y="430438"/>
                </a:cubicBezTo>
                <a:cubicBezTo>
                  <a:pt x="5824203" y="476245"/>
                  <a:pt x="5935878" y="423245"/>
                  <a:pt x="5912104" y="461700"/>
                </a:cubicBezTo>
                <a:cubicBezTo>
                  <a:pt x="5965520" y="460532"/>
                  <a:pt x="5955632" y="481057"/>
                  <a:pt x="5978031" y="475635"/>
                </a:cubicBezTo>
                <a:lnTo>
                  <a:pt x="5983729" y="473608"/>
                </a:lnTo>
                <a:lnTo>
                  <a:pt x="5989115" y="467085"/>
                </a:lnTo>
                <a:lnTo>
                  <a:pt x="6001610" y="466101"/>
                </a:lnTo>
                <a:lnTo>
                  <a:pt x="6014731" y="459798"/>
                </a:lnTo>
                <a:cubicBezTo>
                  <a:pt x="6137008" y="489599"/>
                  <a:pt x="6303861" y="465321"/>
                  <a:pt x="6409381" y="515501"/>
                </a:cubicBezTo>
                <a:lnTo>
                  <a:pt x="6487437" y="553647"/>
                </a:lnTo>
                <a:cubicBezTo>
                  <a:pt x="6528113" y="569393"/>
                  <a:pt x="6571143" y="527170"/>
                  <a:pt x="6610142" y="557790"/>
                </a:cubicBezTo>
                <a:cubicBezTo>
                  <a:pt x="6625126" y="574906"/>
                  <a:pt x="6657993" y="582294"/>
                  <a:pt x="6683551" y="574296"/>
                </a:cubicBezTo>
                <a:cubicBezTo>
                  <a:pt x="6687949" y="572920"/>
                  <a:pt x="6691959" y="571129"/>
                  <a:pt x="6695459" y="568981"/>
                </a:cubicBezTo>
                <a:cubicBezTo>
                  <a:pt x="6742555" y="612018"/>
                  <a:pt x="6769939" y="593080"/>
                  <a:pt x="6792010" y="621866"/>
                </a:cubicBezTo>
                <a:cubicBezTo>
                  <a:pt x="6865220" y="636894"/>
                  <a:pt x="6923060" y="612894"/>
                  <a:pt x="6943635" y="638192"/>
                </a:cubicBezTo>
                <a:cubicBezTo>
                  <a:pt x="6980872" y="638645"/>
                  <a:pt x="7031062" y="613058"/>
                  <a:pt x="7059745" y="640725"/>
                </a:cubicBezTo>
                <a:cubicBezTo>
                  <a:pt x="7063016" y="619497"/>
                  <a:pt x="7102907" y="659336"/>
                  <a:pt x="7124112" y="646371"/>
                </a:cubicBezTo>
                <a:cubicBezTo>
                  <a:pt x="7139051" y="634866"/>
                  <a:pt x="7154640" y="644272"/>
                  <a:pt x="7171770" y="645791"/>
                </a:cubicBezTo>
                <a:cubicBezTo>
                  <a:pt x="7193129" y="637070"/>
                  <a:pt x="7268212" y="656632"/>
                  <a:pt x="7288670" y="669540"/>
                </a:cubicBezTo>
                <a:cubicBezTo>
                  <a:pt x="7339052" y="713700"/>
                  <a:pt x="7439044" y="685512"/>
                  <a:pt x="7480598" y="719452"/>
                </a:cubicBezTo>
                <a:cubicBezTo>
                  <a:pt x="7549749" y="733295"/>
                  <a:pt x="7651088" y="745813"/>
                  <a:pt x="7703580" y="752595"/>
                </a:cubicBezTo>
                <a:cubicBezTo>
                  <a:pt x="7767450" y="757595"/>
                  <a:pt x="7722870" y="790464"/>
                  <a:pt x="7795544" y="760142"/>
                </a:cubicBezTo>
                <a:cubicBezTo>
                  <a:pt x="7898433" y="800898"/>
                  <a:pt x="8150708" y="758225"/>
                  <a:pt x="8234397" y="817628"/>
                </a:cubicBezTo>
                <a:cubicBezTo>
                  <a:pt x="8324317" y="832462"/>
                  <a:pt x="8268141" y="831633"/>
                  <a:pt x="8335061" y="849146"/>
                </a:cubicBezTo>
                <a:cubicBezTo>
                  <a:pt x="8342399" y="903105"/>
                  <a:pt x="8500207" y="925631"/>
                  <a:pt x="8537578" y="956663"/>
                </a:cubicBezTo>
                <a:cubicBezTo>
                  <a:pt x="8631361" y="970564"/>
                  <a:pt x="8701947" y="1017329"/>
                  <a:pt x="8796979" y="1002770"/>
                </a:cubicBezTo>
                <a:cubicBezTo>
                  <a:pt x="8800805" y="1010082"/>
                  <a:pt x="8806424" y="1016287"/>
                  <a:pt x="8813274" y="1021683"/>
                </a:cubicBezTo>
                <a:lnTo>
                  <a:pt x="8817811" y="1024375"/>
                </a:lnTo>
                <a:lnTo>
                  <a:pt x="8819508" y="1023536"/>
                </a:lnTo>
                <a:cubicBezTo>
                  <a:pt x="8825917" y="1021803"/>
                  <a:pt x="8833699" y="1021195"/>
                  <a:pt x="8844321" y="1022121"/>
                </a:cubicBezTo>
                <a:cubicBezTo>
                  <a:pt x="8849047" y="973708"/>
                  <a:pt x="8866578" y="1007760"/>
                  <a:pt x="8901176" y="999714"/>
                </a:cubicBezTo>
                <a:cubicBezTo>
                  <a:pt x="8931141" y="995841"/>
                  <a:pt x="8945799" y="979520"/>
                  <a:pt x="8970456" y="971358"/>
                </a:cubicBezTo>
                <a:cubicBezTo>
                  <a:pt x="8990473" y="966128"/>
                  <a:pt x="8994851" y="980867"/>
                  <a:pt x="9021279" y="968334"/>
                </a:cubicBezTo>
                <a:cubicBezTo>
                  <a:pt x="9068612" y="982595"/>
                  <a:pt x="9107817" y="950499"/>
                  <a:pt x="9144634" y="945164"/>
                </a:cubicBezTo>
                <a:cubicBezTo>
                  <a:pt x="9156291" y="946681"/>
                  <a:pt x="9191524" y="942385"/>
                  <a:pt x="9224215" y="935769"/>
                </a:cubicBezTo>
                <a:lnTo>
                  <a:pt x="9226449" y="935197"/>
                </a:lnTo>
                <a:lnTo>
                  <a:pt x="9242615" y="940365"/>
                </a:lnTo>
                <a:cubicBezTo>
                  <a:pt x="9246547" y="942524"/>
                  <a:pt x="9247167" y="944945"/>
                  <a:pt x="9241484" y="947917"/>
                </a:cubicBezTo>
                <a:cubicBezTo>
                  <a:pt x="9245969" y="951992"/>
                  <a:pt x="9250611" y="953857"/>
                  <a:pt x="9255340" y="954591"/>
                </a:cubicBezTo>
                <a:cubicBezTo>
                  <a:pt x="9264796" y="956057"/>
                  <a:pt x="9274598" y="952996"/>
                  <a:pt x="9284189" y="954041"/>
                </a:cubicBezTo>
                <a:lnTo>
                  <a:pt x="9294504" y="958215"/>
                </a:lnTo>
                <a:lnTo>
                  <a:pt x="9298497" y="958155"/>
                </a:lnTo>
                <a:lnTo>
                  <a:pt x="9307861" y="958940"/>
                </a:lnTo>
                <a:lnTo>
                  <a:pt x="9307085" y="954092"/>
                </a:lnTo>
                <a:cubicBezTo>
                  <a:pt x="9305463" y="949397"/>
                  <a:pt x="9304383" y="944306"/>
                  <a:pt x="9319074" y="946047"/>
                </a:cubicBezTo>
                <a:cubicBezTo>
                  <a:pt x="9349305" y="951935"/>
                  <a:pt x="9361374" y="933135"/>
                  <a:pt x="9372632" y="953006"/>
                </a:cubicBezTo>
                <a:lnTo>
                  <a:pt x="9375071" y="958595"/>
                </a:lnTo>
                <a:lnTo>
                  <a:pt x="9381767" y="959998"/>
                </a:lnTo>
                <a:cubicBezTo>
                  <a:pt x="9385419" y="960114"/>
                  <a:pt x="9387600" y="958963"/>
                  <a:pt x="9387324" y="955424"/>
                </a:cubicBezTo>
                <a:cubicBezTo>
                  <a:pt x="9414634" y="972091"/>
                  <a:pt x="9449605" y="952522"/>
                  <a:pt x="9478921" y="950802"/>
                </a:cubicBezTo>
                <a:cubicBezTo>
                  <a:pt x="9499452" y="966349"/>
                  <a:pt x="9540712" y="947412"/>
                  <a:pt x="9600789" y="953342"/>
                </a:cubicBezTo>
                <a:cubicBezTo>
                  <a:pt x="9623099" y="971104"/>
                  <a:pt x="9641319" y="957149"/>
                  <a:pt x="9685744" y="982941"/>
                </a:cubicBezTo>
                <a:cubicBezTo>
                  <a:pt x="9688118" y="981338"/>
                  <a:pt x="9690956" y="979942"/>
                  <a:pt x="9694172" y="978796"/>
                </a:cubicBezTo>
                <a:cubicBezTo>
                  <a:pt x="9712854" y="972144"/>
                  <a:pt x="9739938" y="975230"/>
                  <a:pt x="9754661" y="985691"/>
                </a:cubicBezTo>
                <a:cubicBezTo>
                  <a:pt x="9826496" y="1021800"/>
                  <a:pt x="9896819" y="1029553"/>
                  <a:pt x="9961620" y="1043270"/>
                </a:cubicBezTo>
                <a:cubicBezTo>
                  <a:pt x="10035471" y="1055817"/>
                  <a:pt x="9991652" y="1018987"/>
                  <a:pt x="10079965" y="1055820"/>
                </a:cubicBezTo>
                <a:cubicBezTo>
                  <a:pt x="10091885" y="1046409"/>
                  <a:pt x="10103779" y="1047350"/>
                  <a:pt x="10122766" y="1054885"/>
                </a:cubicBezTo>
                <a:cubicBezTo>
                  <a:pt x="10158792" y="1060185"/>
                  <a:pt x="10160710" y="1033074"/>
                  <a:pt x="10194425" y="1053652"/>
                </a:cubicBezTo>
                <a:cubicBezTo>
                  <a:pt x="10190401" y="1038468"/>
                  <a:pt x="10264044" y="1056450"/>
                  <a:pt x="10249948" y="1039456"/>
                </a:cubicBezTo>
                <a:cubicBezTo>
                  <a:pt x="10275818" y="1029226"/>
                  <a:pt x="10283688" y="1052223"/>
                  <a:pt x="10309089" y="1043685"/>
                </a:cubicBezTo>
                <a:cubicBezTo>
                  <a:pt x="10335955" y="1044245"/>
                  <a:pt x="10291248" y="1057215"/>
                  <a:pt x="10320289" y="1061835"/>
                </a:cubicBezTo>
                <a:cubicBezTo>
                  <a:pt x="10355953" y="1064839"/>
                  <a:pt x="10351274" y="1091207"/>
                  <a:pt x="10384377" y="1060786"/>
                </a:cubicBezTo>
                <a:cubicBezTo>
                  <a:pt x="10420069" y="1073328"/>
                  <a:pt x="10429874" y="1059045"/>
                  <a:pt x="10481874" y="1057315"/>
                </a:cubicBezTo>
                <a:cubicBezTo>
                  <a:pt x="10501680" y="1068177"/>
                  <a:pt x="10519421" y="1065993"/>
                  <a:pt x="10537450" y="1059745"/>
                </a:cubicBezTo>
                <a:cubicBezTo>
                  <a:pt x="10586493" y="1067520"/>
                  <a:pt x="10633607" y="1060262"/>
                  <a:pt x="10689967" y="1061568"/>
                </a:cubicBezTo>
                <a:cubicBezTo>
                  <a:pt x="10748426" y="1077920"/>
                  <a:pt x="10783057" y="1058234"/>
                  <a:pt x="10843272" y="1059725"/>
                </a:cubicBezTo>
                <a:cubicBezTo>
                  <a:pt x="10898437" y="1087831"/>
                  <a:pt x="10887290" y="1031628"/>
                  <a:pt x="10937143" y="1037919"/>
                </a:cubicBezTo>
                <a:cubicBezTo>
                  <a:pt x="11015338" y="1066127"/>
                  <a:pt x="10938076" y="1019729"/>
                  <a:pt x="11062831" y="1038640"/>
                </a:cubicBezTo>
                <a:cubicBezTo>
                  <a:pt x="11069397" y="1042745"/>
                  <a:pt x="11085203" y="1040603"/>
                  <a:pt x="11084314" y="1035726"/>
                </a:cubicBezTo>
                <a:cubicBezTo>
                  <a:pt x="11092072" y="1037916"/>
                  <a:pt x="11109774" y="1048720"/>
                  <a:pt x="11112761" y="1041304"/>
                </a:cubicBezTo>
                <a:cubicBezTo>
                  <a:pt x="11152966" y="1044024"/>
                  <a:pt x="11192190" y="1052052"/>
                  <a:pt x="11226650" y="1064615"/>
                </a:cubicBezTo>
                <a:cubicBezTo>
                  <a:pt x="11305689" y="1058552"/>
                  <a:pt x="11258784" y="1090166"/>
                  <a:pt x="11315138" y="1091562"/>
                </a:cubicBezTo>
                <a:cubicBezTo>
                  <a:pt x="11361985" y="1080652"/>
                  <a:pt x="11377018" y="1094351"/>
                  <a:pt x="11430149" y="1089068"/>
                </a:cubicBezTo>
                <a:cubicBezTo>
                  <a:pt x="11444825" y="1115277"/>
                  <a:pt x="11479264" y="1090856"/>
                  <a:pt x="11498691" y="1099602"/>
                </a:cubicBezTo>
                <a:cubicBezTo>
                  <a:pt x="11534287" y="1073718"/>
                  <a:pt x="11574772" y="1132835"/>
                  <a:pt x="11608544" y="1135250"/>
                </a:cubicBezTo>
                <a:cubicBezTo>
                  <a:pt x="11665899" y="1134901"/>
                  <a:pt x="11730579" y="1110553"/>
                  <a:pt x="11758635" y="1141533"/>
                </a:cubicBezTo>
                <a:cubicBezTo>
                  <a:pt x="11764015" y="1130111"/>
                  <a:pt x="11760429" y="1113687"/>
                  <a:pt x="11792628" y="1118443"/>
                </a:cubicBezTo>
                <a:cubicBezTo>
                  <a:pt x="11806166" y="1113506"/>
                  <a:pt x="11810246" y="1095634"/>
                  <a:pt x="11835851" y="1106547"/>
                </a:cubicBezTo>
                <a:cubicBezTo>
                  <a:pt x="11801664" y="1119996"/>
                  <a:pt x="11855557" y="1126304"/>
                  <a:pt x="11848808" y="1144622"/>
                </a:cubicBezTo>
                <a:cubicBezTo>
                  <a:pt x="11888209" y="1159428"/>
                  <a:pt x="11982396" y="1150542"/>
                  <a:pt x="11974416" y="1183759"/>
                </a:cubicBezTo>
                <a:cubicBezTo>
                  <a:pt x="11984558" y="1204467"/>
                  <a:pt x="12039206" y="1177765"/>
                  <a:pt x="12037690" y="1199182"/>
                </a:cubicBezTo>
                <a:cubicBezTo>
                  <a:pt x="12061583" y="1187085"/>
                  <a:pt x="12100041" y="1212725"/>
                  <a:pt x="12137350" y="1214847"/>
                </a:cubicBezTo>
                <a:cubicBezTo>
                  <a:pt x="12143663" y="1225017"/>
                  <a:pt x="12152270" y="1225179"/>
                  <a:pt x="12167506" y="1221091"/>
                </a:cubicBezTo>
                <a:lnTo>
                  <a:pt x="12192000" y="1225437"/>
                </a:lnTo>
                <a:lnTo>
                  <a:pt x="12192000" y="2693565"/>
                </a:lnTo>
                <a:lnTo>
                  <a:pt x="0" y="2693565"/>
                </a:lnTo>
                <a:lnTo>
                  <a:pt x="0" y="305932"/>
                </a:lnTo>
                <a:lnTo>
                  <a:pt x="7453" y="309471"/>
                </a:lnTo>
                <a:cubicBezTo>
                  <a:pt x="23896" y="319081"/>
                  <a:pt x="38977" y="328472"/>
                  <a:pt x="56573" y="335374"/>
                </a:cubicBezTo>
                <a:cubicBezTo>
                  <a:pt x="69155" y="358380"/>
                  <a:pt x="163342" y="348134"/>
                  <a:pt x="184586" y="353266"/>
                </a:cubicBezTo>
                <a:cubicBezTo>
                  <a:pt x="214121" y="345491"/>
                  <a:pt x="204765" y="347033"/>
                  <a:pt x="235650" y="342210"/>
                </a:cubicBezTo>
                <a:cubicBezTo>
                  <a:pt x="247937" y="316367"/>
                  <a:pt x="302580" y="328405"/>
                  <a:pt x="333156" y="324339"/>
                </a:cubicBezTo>
                <a:cubicBezTo>
                  <a:pt x="339717" y="301268"/>
                  <a:pt x="360087" y="295523"/>
                  <a:pt x="414362" y="275773"/>
                </a:cubicBezTo>
                <a:cubicBezTo>
                  <a:pt x="420721" y="249657"/>
                  <a:pt x="488456" y="282645"/>
                  <a:pt x="509613" y="242197"/>
                </a:cubicBezTo>
                <a:cubicBezTo>
                  <a:pt x="513387" y="243636"/>
                  <a:pt x="517437" y="244726"/>
                  <a:pt x="521640" y="245434"/>
                </a:cubicBezTo>
                <a:cubicBezTo>
                  <a:pt x="546049" y="249549"/>
                  <a:pt x="570152" y="240147"/>
                  <a:pt x="575469" y="224434"/>
                </a:cubicBezTo>
                <a:cubicBezTo>
                  <a:pt x="614641" y="165790"/>
                  <a:pt x="675649" y="197289"/>
                  <a:pt x="727704" y="167150"/>
                </a:cubicBezTo>
                <a:cubicBezTo>
                  <a:pt x="789763" y="136526"/>
                  <a:pt x="780796" y="134575"/>
                  <a:pt x="835654" y="71601"/>
                </a:cubicBezTo>
                <a:cubicBezTo>
                  <a:pt x="855810" y="80465"/>
                  <a:pt x="866761" y="76836"/>
                  <a:pt x="878896" y="63761"/>
                </a:cubicBezTo>
                <a:cubicBezTo>
                  <a:pt x="909898" y="49812"/>
                  <a:pt x="935837" y="82137"/>
                  <a:pt x="951001" y="50233"/>
                </a:cubicBezTo>
                <a:cubicBezTo>
                  <a:pt x="953370" y="55026"/>
                  <a:pt x="958711" y="56299"/>
                  <a:pt x="965408" y="55880"/>
                </a:cubicBezTo>
                <a:lnTo>
                  <a:pt x="971791" y="54603"/>
                </a:lnTo>
                <a:lnTo>
                  <a:pt x="972435" y="54961"/>
                </a:lnTo>
                <a:lnTo>
                  <a:pt x="973799" y="54202"/>
                </a:lnTo>
                <a:lnTo>
                  <a:pt x="987946" y="51373"/>
                </a:lnTo>
                <a:cubicBezTo>
                  <a:pt x="1003526" y="47416"/>
                  <a:pt x="1018060" y="43999"/>
                  <a:pt x="1018608" y="55733"/>
                </a:cubicBezTo>
                <a:cubicBezTo>
                  <a:pt x="1027284" y="57464"/>
                  <a:pt x="1033006" y="56925"/>
                  <a:pt x="1037218" y="55219"/>
                </a:cubicBezTo>
                <a:cubicBezTo>
                  <a:pt x="1045641" y="51809"/>
                  <a:pt x="1048029" y="43734"/>
                  <a:pt x="1055961" y="39838"/>
                </a:cubicBezTo>
                <a:lnTo>
                  <a:pt x="1068713" y="38669"/>
                </a:lnTo>
                <a:lnTo>
                  <a:pt x="1071331" y="36555"/>
                </a:lnTo>
                <a:lnTo>
                  <a:pt x="1078748" y="32518"/>
                </a:lnTo>
                <a:lnTo>
                  <a:pt x="1071510" y="28114"/>
                </a:lnTo>
                <a:cubicBezTo>
                  <a:pt x="1063911" y="24295"/>
                  <a:pt x="1145676" y="19987"/>
                  <a:pt x="1158018" y="14155"/>
                </a:cubicBezTo>
                <a:lnTo>
                  <a:pt x="1231493" y="2246"/>
                </a:lnTo>
                <a:lnTo>
                  <a:pt x="1355072" y="31208"/>
                </a:lnTo>
                <a:cubicBezTo>
                  <a:pt x="1384547" y="167"/>
                  <a:pt x="1449853" y="16313"/>
                  <a:pt x="1479835"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D939A6-1D8B-5DC5-3C72-2871CA09B787}"/>
              </a:ext>
            </a:extLst>
          </p:cNvPr>
          <p:cNvSpPr>
            <a:spLocks noGrp="1"/>
          </p:cNvSpPr>
          <p:nvPr>
            <p:ph type="title" idx="4294967295"/>
          </p:nvPr>
        </p:nvSpPr>
        <p:spPr>
          <a:xfrm>
            <a:off x="1612891" y="5127457"/>
            <a:ext cx="9199040" cy="694667"/>
          </a:xfrm>
        </p:spPr>
        <p:txBody>
          <a:bodyPr vert="horz" lIns="91440" tIns="45720" rIns="91440" bIns="45720" rtlCol="0" anchor="b">
            <a:normAutofit/>
          </a:bodyPr>
          <a:lstStyle/>
          <a:p>
            <a:r>
              <a:rPr lang="en-US" sz="3600" kern="1200">
                <a:solidFill>
                  <a:schemeClr val="tx1">
                    <a:lumMod val="85000"/>
                    <a:lumOff val="15000"/>
                  </a:schemeClr>
                </a:solidFill>
                <a:latin typeface="+mj-lt"/>
                <a:ea typeface="+mj-ea"/>
                <a:cs typeface="+mj-cs"/>
              </a:rPr>
              <a:t>Marketing Initiatives</a:t>
            </a:r>
          </a:p>
        </p:txBody>
      </p:sp>
      <p:sp>
        <p:nvSpPr>
          <p:cNvPr id="44" name="Freeform: Shape 43">
            <a:extLst>
              <a:ext uri="{FF2B5EF4-FFF2-40B4-BE49-F238E27FC236}">
                <a16:creationId xmlns:a16="http://schemas.microsoft.com/office/drawing/2014/main" id="{805A1D6A-0939-4B37-AFBF-9557261FB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277223" y="-1"/>
            <a:ext cx="6914777" cy="64332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03986" y="741935"/>
                  <a:pt x="1124901" y="717624"/>
                </a:cubicBezTo>
                <a:lnTo>
                  <a:pt x="1158800" y="700004"/>
                </a:lnTo>
                <a:lnTo>
                  <a:pt x="1166947" y="700762"/>
                </a:lnTo>
                <a:cubicBezTo>
                  <a:pt x="1172432" y="700717"/>
                  <a:pt x="1175913" y="699961"/>
                  <a:pt x="1178135" y="698631"/>
                </a:cubicBezTo>
                <a:cubicBezTo>
                  <a:pt x="1178190" y="698452"/>
                  <a:pt x="1178246" y="698273"/>
                  <a:pt x="1178301" y="698094"/>
                </a:cubicBez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3251" y="614883"/>
                  <a:pt x="1589566" y="621301"/>
                </a:cubicBezTo>
                <a:cubicBezTo>
                  <a:pt x="1652500" y="621160"/>
                  <a:pt x="1659006" y="610309"/>
                  <a:pt x="1731986" y="589682"/>
                </a:cubicBezTo>
                <a:cubicBezTo>
                  <a:pt x="1772526" y="597621"/>
                  <a:pt x="1896056" y="567525"/>
                  <a:pt x="1927935" y="622808"/>
                </a:cubicBezTo>
                <a:cubicBezTo>
                  <a:pt x="1983767" y="616263"/>
                  <a:pt x="1996263" y="568569"/>
                  <a:pt x="2066980" y="550413"/>
                </a:cubicBezTo>
                <a:cubicBezTo>
                  <a:pt x="2136397" y="548191"/>
                  <a:pt x="2224774" y="514787"/>
                  <a:pt x="2317462" y="519603"/>
                </a:cubicBezTo>
                <a:cubicBezTo>
                  <a:pt x="2353676" y="459395"/>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3789" y="162396"/>
                  <a:pt x="6290640" y="167441"/>
                </a:cubicBezTo>
                <a:cubicBezTo>
                  <a:pt x="6330523" y="169653"/>
                  <a:pt x="6344211" y="181356"/>
                  <a:pt x="6380420" y="173195"/>
                </a:cubicBezTo>
                <a:cubicBezTo>
                  <a:pt x="6420580" y="151473"/>
                  <a:pt x="6491390" y="127709"/>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F178D424-4168-4AE6-AEF1-51270AE38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868" y="708300"/>
            <a:ext cx="10449645" cy="409598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38699ED8-0B1C-8ACA-D51E-0BBC77B26812}"/>
              </a:ext>
            </a:extLst>
          </p:cNvPr>
          <p:cNvPicPr>
            <a:picLocks noChangeAspect="1"/>
          </p:cNvPicPr>
          <p:nvPr/>
        </p:nvPicPr>
        <p:blipFill>
          <a:blip r:embed="rId3"/>
          <a:srcRect t="15979" r="3" b="11468"/>
          <a:stretch/>
        </p:blipFill>
        <p:spPr>
          <a:xfrm>
            <a:off x="1060314" y="872643"/>
            <a:ext cx="3329171" cy="3774185"/>
          </a:xfrm>
          <a:prstGeom prst="rect">
            <a:avLst/>
          </a:prstGeom>
        </p:spPr>
      </p:pic>
      <p:pic>
        <p:nvPicPr>
          <p:cNvPr id="8" name="Picture 7">
            <a:extLst>
              <a:ext uri="{FF2B5EF4-FFF2-40B4-BE49-F238E27FC236}">
                <a16:creationId xmlns:a16="http://schemas.microsoft.com/office/drawing/2014/main" id="{7ECFCBCE-221F-6B4B-032E-6619E3FB17E1}"/>
              </a:ext>
            </a:extLst>
          </p:cNvPr>
          <p:cNvPicPr>
            <a:picLocks noChangeAspect="1"/>
          </p:cNvPicPr>
          <p:nvPr/>
        </p:nvPicPr>
        <p:blipFill>
          <a:blip r:embed="rId4"/>
          <a:srcRect t="3202" r="4" b="17728"/>
          <a:stretch/>
        </p:blipFill>
        <p:spPr>
          <a:xfrm>
            <a:off x="4454093" y="872641"/>
            <a:ext cx="3329171" cy="3774185"/>
          </a:xfrm>
          <a:prstGeom prst="rect">
            <a:avLst/>
          </a:prstGeom>
        </p:spPr>
      </p:pic>
      <p:pic>
        <p:nvPicPr>
          <p:cNvPr id="7" name="Picture 6">
            <a:extLst>
              <a:ext uri="{FF2B5EF4-FFF2-40B4-BE49-F238E27FC236}">
                <a16:creationId xmlns:a16="http://schemas.microsoft.com/office/drawing/2014/main" id="{C90AF8B2-EA98-5540-31DA-116EFED3046B}"/>
              </a:ext>
            </a:extLst>
          </p:cNvPr>
          <p:cNvPicPr>
            <a:picLocks noChangeAspect="1"/>
          </p:cNvPicPr>
          <p:nvPr/>
        </p:nvPicPr>
        <p:blipFill>
          <a:blip r:embed="rId5"/>
          <a:srcRect t="25385" r="-4" b="-4"/>
          <a:stretch/>
        </p:blipFill>
        <p:spPr>
          <a:xfrm>
            <a:off x="7843008" y="872118"/>
            <a:ext cx="3329171" cy="3778074"/>
          </a:xfrm>
          <a:prstGeom prst="rect">
            <a:avLst/>
          </a:prstGeom>
        </p:spPr>
      </p:pic>
    </p:spTree>
    <p:extLst>
      <p:ext uri="{BB962C8B-B14F-4D97-AF65-F5344CB8AC3E}">
        <p14:creationId xmlns:p14="http://schemas.microsoft.com/office/powerpoint/2010/main" val="356242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8B52F4D-0E36-484B-AA89-81051C868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3D37E5-1E27-DA6B-1BC7-22D4A1D1B4A2}"/>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600" kern="1200">
                <a:solidFill>
                  <a:schemeClr val="tx1"/>
                </a:solidFill>
                <a:latin typeface="+mj-lt"/>
                <a:ea typeface="+mj-ea"/>
                <a:cs typeface="+mj-cs"/>
              </a:rPr>
              <a:t>Marketing Initiatives </a:t>
            </a:r>
          </a:p>
        </p:txBody>
      </p:sp>
      <p:sp>
        <p:nvSpPr>
          <p:cNvPr id="33" name="Rectangle 3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241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72D7F16-D41A-E51B-B654-A07B574B683A}"/>
              </a:ext>
            </a:extLst>
          </p:cNvPr>
          <p:cNvPicPr>
            <a:picLocks noChangeAspect="1"/>
          </p:cNvPicPr>
          <p:nvPr/>
        </p:nvPicPr>
        <p:blipFill>
          <a:blip r:embed="rId3"/>
          <a:srcRect t="2028" r="3" b="3"/>
          <a:stretch/>
        </p:blipFill>
        <p:spPr>
          <a:xfrm>
            <a:off x="246888" y="2091095"/>
            <a:ext cx="2834640" cy="4160520"/>
          </a:xfrm>
          <a:prstGeom prst="rect">
            <a:avLst/>
          </a:prstGeom>
        </p:spPr>
      </p:pic>
      <p:pic>
        <p:nvPicPr>
          <p:cNvPr id="5" name="Picture 4">
            <a:extLst>
              <a:ext uri="{FF2B5EF4-FFF2-40B4-BE49-F238E27FC236}">
                <a16:creationId xmlns:a16="http://schemas.microsoft.com/office/drawing/2014/main" id="{0476AAB9-E8EF-52D1-DBE2-88DF6203A51F}"/>
              </a:ext>
            </a:extLst>
          </p:cNvPr>
          <p:cNvPicPr>
            <a:picLocks noChangeAspect="1"/>
          </p:cNvPicPr>
          <p:nvPr/>
        </p:nvPicPr>
        <p:blipFill>
          <a:blip r:embed="rId4"/>
          <a:srcRect t="9367" r="-2" b="-2"/>
          <a:stretch/>
        </p:blipFill>
        <p:spPr>
          <a:xfrm>
            <a:off x="3200400" y="2086081"/>
            <a:ext cx="2834640" cy="4160520"/>
          </a:xfrm>
          <a:prstGeom prst="rect">
            <a:avLst/>
          </a:prstGeom>
        </p:spPr>
      </p:pic>
      <p:pic>
        <p:nvPicPr>
          <p:cNvPr id="6" name="Picture 5">
            <a:extLst>
              <a:ext uri="{FF2B5EF4-FFF2-40B4-BE49-F238E27FC236}">
                <a16:creationId xmlns:a16="http://schemas.microsoft.com/office/drawing/2014/main" id="{00395B0F-86BD-1142-A940-93BB28F95FDB}"/>
              </a:ext>
            </a:extLst>
          </p:cNvPr>
          <p:cNvPicPr>
            <a:picLocks noChangeAspect="1"/>
          </p:cNvPicPr>
          <p:nvPr/>
        </p:nvPicPr>
        <p:blipFill>
          <a:blip r:embed="rId5"/>
          <a:srcRect l="7154" r="3196" b="-3"/>
          <a:stretch/>
        </p:blipFill>
        <p:spPr>
          <a:xfrm>
            <a:off x="6153912" y="2086081"/>
            <a:ext cx="2834640" cy="4160520"/>
          </a:xfrm>
          <a:prstGeom prst="rect">
            <a:avLst/>
          </a:prstGeom>
        </p:spPr>
      </p:pic>
      <p:pic>
        <p:nvPicPr>
          <p:cNvPr id="4" name="Picture 3">
            <a:extLst>
              <a:ext uri="{FF2B5EF4-FFF2-40B4-BE49-F238E27FC236}">
                <a16:creationId xmlns:a16="http://schemas.microsoft.com/office/drawing/2014/main" id="{BAC20C0F-2448-A34E-C883-9211E5F0A62C}"/>
              </a:ext>
            </a:extLst>
          </p:cNvPr>
          <p:cNvPicPr>
            <a:picLocks noChangeAspect="1"/>
          </p:cNvPicPr>
          <p:nvPr/>
        </p:nvPicPr>
        <p:blipFill>
          <a:blip r:embed="rId6"/>
          <a:srcRect l="5823" r="7657" b="-3"/>
          <a:stretch/>
        </p:blipFill>
        <p:spPr>
          <a:xfrm>
            <a:off x="9107424" y="2086081"/>
            <a:ext cx="2834640" cy="4160520"/>
          </a:xfrm>
          <a:prstGeom prst="rect">
            <a:avLst/>
          </a:prstGeom>
        </p:spPr>
      </p:pic>
    </p:spTree>
    <p:extLst>
      <p:ext uri="{BB962C8B-B14F-4D97-AF65-F5344CB8AC3E}">
        <p14:creationId xmlns:p14="http://schemas.microsoft.com/office/powerpoint/2010/main" val="4146717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F60A-7EAB-1D6B-D0EB-D3FFF766F4CC}"/>
              </a:ext>
            </a:extLst>
          </p:cNvPr>
          <p:cNvSpPr>
            <a:spLocks noGrp="1"/>
          </p:cNvSpPr>
          <p:nvPr>
            <p:ph type="title"/>
          </p:nvPr>
        </p:nvSpPr>
        <p:spPr/>
        <p:txBody>
          <a:bodyPr/>
          <a:lstStyle/>
          <a:p>
            <a:r>
              <a:rPr lang="en-US" dirty="0"/>
              <a:t>Introductory Course</a:t>
            </a:r>
          </a:p>
        </p:txBody>
      </p:sp>
      <p:sp>
        <p:nvSpPr>
          <p:cNvPr id="6" name="Text Placeholder 5">
            <a:extLst>
              <a:ext uri="{FF2B5EF4-FFF2-40B4-BE49-F238E27FC236}">
                <a16:creationId xmlns:a16="http://schemas.microsoft.com/office/drawing/2014/main" id="{C621C172-BB53-0AD2-0D85-15F9B4FAE585}"/>
              </a:ext>
            </a:extLst>
          </p:cNvPr>
          <p:cNvSpPr>
            <a:spLocks noGrp="1"/>
          </p:cNvSpPr>
          <p:nvPr>
            <p:ph type="body" idx="1"/>
          </p:nvPr>
        </p:nvSpPr>
        <p:spPr/>
        <p:txBody>
          <a:bodyPr/>
          <a:lstStyle/>
          <a:p>
            <a:r>
              <a:rPr lang="en-US" dirty="0"/>
              <a:t>Background of Problem</a:t>
            </a:r>
          </a:p>
          <a:p>
            <a:endParaRPr lang="en-US" dirty="0"/>
          </a:p>
        </p:txBody>
      </p:sp>
      <p:graphicFrame>
        <p:nvGraphicFramePr>
          <p:cNvPr id="11" name="Content Placeholder 6">
            <a:extLst>
              <a:ext uri="{FF2B5EF4-FFF2-40B4-BE49-F238E27FC236}">
                <a16:creationId xmlns:a16="http://schemas.microsoft.com/office/drawing/2014/main" id="{49FFA06B-0CB9-6F95-B186-09AA4D276DFA}"/>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4ECD4130-5BA9-15BC-2A8F-D7BEE7D7CFA3}"/>
              </a:ext>
            </a:extLst>
          </p:cNvPr>
          <p:cNvSpPr>
            <a:spLocks noGrp="1"/>
          </p:cNvSpPr>
          <p:nvPr>
            <p:ph type="body" sz="quarter" idx="3"/>
          </p:nvPr>
        </p:nvSpPr>
        <p:spPr/>
        <p:txBody>
          <a:bodyPr/>
          <a:lstStyle/>
          <a:p>
            <a:r>
              <a:rPr lang="en-US" dirty="0"/>
              <a:t>Purpose of Study</a:t>
            </a:r>
          </a:p>
          <a:p>
            <a:endParaRPr lang="en-US" dirty="0"/>
          </a:p>
        </p:txBody>
      </p:sp>
      <p:sp>
        <p:nvSpPr>
          <p:cNvPr id="9" name="Content Placeholder 8">
            <a:extLst>
              <a:ext uri="{FF2B5EF4-FFF2-40B4-BE49-F238E27FC236}">
                <a16:creationId xmlns:a16="http://schemas.microsoft.com/office/drawing/2014/main" id="{55E0D29B-1542-EBE8-CA52-45910A39414C}"/>
              </a:ext>
            </a:extLst>
          </p:cNvPr>
          <p:cNvSpPr>
            <a:spLocks noGrp="1"/>
          </p:cNvSpPr>
          <p:nvPr>
            <p:ph sz="quarter" idx="4"/>
          </p:nvPr>
        </p:nvSpPr>
        <p:spPr/>
        <p:txBody>
          <a:bodyPr>
            <a:normAutofit fontScale="92500" lnSpcReduction="10000"/>
          </a:bodyPr>
          <a:lstStyle/>
          <a:p>
            <a:r>
              <a:rPr lang="en-US" dirty="0"/>
              <a:t>Identify if offering this course as a prerequisite to the clinical component improves career awareness, professional identity, and program retention.</a:t>
            </a:r>
          </a:p>
          <a:p>
            <a:endParaRPr lang="en-US" dirty="0"/>
          </a:p>
        </p:txBody>
      </p:sp>
    </p:spTree>
    <p:extLst>
      <p:ext uri="{BB962C8B-B14F-4D97-AF65-F5344CB8AC3E}">
        <p14:creationId xmlns:p14="http://schemas.microsoft.com/office/powerpoint/2010/main" val="3324070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370</TotalTime>
  <Words>1964</Words>
  <Application>Microsoft Office PowerPoint</Application>
  <PresentationFormat>Widescreen</PresentationFormat>
  <Paragraphs>264</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Arial</vt:lpstr>
      <vt:lpstr>Calibri</vt:lpstr>
      <vt:lpstr>Times New Roman</vt:lpstr>
      <vt:lpstr>Office Theme</vt:lpstr>
      <vt:lpstr>Strategic Initiatives to Boosting Enrollment:  What Worked for Us</vt:lpstr>
      <vt:lpstr>Presentation Objectives</vt:lpstr>
      <vt:lpstr>Why Do Students Choose Surgical Technology as a Major?</vt:lpstr>
      <vt:lpstr>What Hinders Enrollment?</vt:lpstr>
      <vt:lpstr>Key Strategies</vt:lpstr>
      <vt:lpstr>Recruitment Events</vt:lpstr>
      <vt:lpstr>Marketing Initiatives</vt:lpstr>
      <vt:lpstr>Marketing Initiatives </vt:lpstr>
      <vt:lpstr>Introductory Course</vt:lpstr>
      <vt:lpstr>Intro Course Impact on Professional Identity</vt:lpstr>
      <vt:lpstr>Pre-Course Findings (Open-Ended Question)</vt:lpstr>
      <vt:lpstr>Additional Responses</vt:lpstr>
      <vt:lpstr>Response Analysis</vt:lpstr>
      <vt:lpstr>Quantitative Pre- &amp; Post- Course Questions</vt:lpstr>
      <vt:lpstr>Pre- and Post-Course Analysis</vt:lpstr>
      <vt:lpstr>Post-Course Findings (Open-Ended Questions)</vt:lpstr>
      <vt:lpstr>Follow-Up on Program Participants</vt:lpstr>
      <vt:lpstr>Summer Learning Experience</vt:lpstr>
      <vt:lpstr>PowerPoint Presentation</vt:lpstr>
      <vt:lpstr>Interdepartmental Simulation Days </vt:lpstr>
      <vt:lpstr>PowerPoint Presentation</vt:lpstr>
      <vt:lpstr>Daily Huddles</vt:lpstr>
      <vt:lpstr>PowerPoint Presentation</vt:lpstr>
      <vt:lpstr>References</vt:lpstr>
    </vt:vector>
  </TitlesOfParts>
  <Company>Fletcher Technical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Lindsay Henderson</dc:creator>
  <cp:lastModifiedBy>Jordan Martin, CST, CRCST</cp:lastModifiedBy>
  <cp:revision>17</cp:revision>
  <dcterms:created xsi:type="dcterms:W3CDTF">2024-12-16T14:59:52Z</dcterms:created>
  <dcterms:modified xsi:type="dcterms:W3CDTF">2024-12-18T15:14:28Z</dcterms:modified>
</cp:coreProperties>
</file>